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13"/>
  </p:notesMasterIdLst>
  <p:sldIdLst>
    <p:sldId id="256" r:id="rId3"/>
    <p:sldId id="257" r:id="rId4"/>
    <p:sldId id="258" r:id="rId5"/>
    <p:sldId id="259" r:id="rId6"/>
    <p:sldId id="260" r:id="rId7"/>
    <p:sldId id="261" r:id="rId8"/>
    <p:sldId id="262" r:id="rId9"/>
    <p:sldId id="263" r:id="rId10"/>
    <p:sldId id="264" r:id="rId11"/>
    <p:sldId id="265"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BD24"/>
    <a:srgbClr val="4949E7"/>
    <a:srgbClr val="EC3A3B"/>
    <a:srgbClr val="5EB2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623" autoAdjust="0"/>
    <p:restoredTop sz="80121" autoAdjust="0"/>
  </p:normalViewPr>
  <p:slideViewPr>
    <p:cSldViewPr snapToGrid="0">
      <p:cViewPr varScale="1">
        <p:scale>
          <a:sx n="112" d="100"/>
          <a:sy n="112" d="100"/>
        </p:scale>
        <p:origin x="1104" y="96"/>
      </p:cViewPr>
      <p:guideLst>
        <p:guide orient="horz" pos="1620"/>
        <p:guide pos="2880"/>
      </p:guideLst>
    </p:cSldViewPr>
  </p:slideViewPr>
  <p:notesTextViewPr>
    <p:cViewPr>
      <p:scale>
        <a:sx n="1" d="1"/>
        <a:sy n="1" d="1"/>
      </p:scale>
      <p:origin x="0" y="-456"/>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hdphoto1.wdp>
</file>

<file path=ppt/media/image1.jpg>
</file>

<file path=ppt/media/image10.png>
</file>

<file path=ppt/media/image11.jpg>
</file>

<file path=ppt/media/image12.png>
</file>

<file path=ppt/media/image13.jpg>
</file>

<file path=ppt/media/image14.png>
</file>

<file path=ppt/media/image15.png>
</file>

<file path=ppt/media/image16.jpg>
</file>

<file path=ppt/media/image17.jpg>
</file>

<file path=ppt/media/image2.jpg>
</file>

<file path=ppt/media/image3.png>
</file>

<file path=ppt/media/image4.jpg>
</file>

<file path=ppt/media/image5.jp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519bb97a97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519bb97a97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519bb97a97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519bb97a97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1519bb97a97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1519bb97a97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519bb97a97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519bb97a97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519bb97a97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519bb97a97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Ini</a:t>
            </a:r>
            <a:r>
              <a:rPr lang="en-US" dirty="0"/>
              <a:t> </a:t>
            </a:r>
            <a:r>
              <a:rPr lang="en-US" dirty="0" err="1"/>
              <a:t>adalah</a:t>
            </a:r>
            <a:r>
              <a:rPr lang="en-US" dirty="0"/>
              <a:t> </a:t>
            </a:r>
            <a:r>
              <a:rPr lang="en-US" dirty="0" err="1"/>
              <a:t>tampilan</a:t>
            </a:r>
            <a:r>
              <a:rPr lang="en-US" dirty="0"/>
              <a:t> Awal pada </a:t>
            </a:r>
            <a:r>
              <a:rPr lang="en-US" dirty="0" err="1"/>
              <a:t>metablock</a:t>
            </a:r>
            <a:r>
              <a:rPr lang="en-US" dirty="0"/>
              <a:t> web</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49a603f18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49a603f18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dirty="0" err="1"/>
              <a:t>Untuk</a:t>
            </a:r>
            <a:r>
              <a:rPr lang="en-US" dirty="0"/>
              <a:t> </a:t>
            </a:r>
            <a:r>
              <a:rPr lang="en-US" dirty="0" err="1"/>
              <a:t>Lebih</a:t>
            </a:r>
            <a:r>
              <a:rPr lang="en-US" dirty="0"/>
              <a:t> </a:t>
            </a:r>
            <a:r>
              <a:rPr lang="en-US" dirty="0" err="1"/>
              <a:t>mempermudah</a:t>
            </a:r>
            <a:r>
              <a:rPr lang="en-US" dirty="0"/>
              <a:t> </a:t>
            </a:r>
            <a:r>
              <a:rPr lang="en-US" dirty="0" err="1"/>
              <a:t>mari</a:t>
            </a:r>
            <a:r>
              <a:rPr lang="en-US" dirty="0"/>
              <a:t> </a:t>
            </a:r>
            <a:r>
              <a:rPr lang="en-US" dirty="0" err="1"/>
              <a:t>kita</a:t>
            </a:r>
            <a:r>
              <a:rPr lang="en-US" dirty="0"/>
              <a:t> </a:t>
            </a:r>
            <a:r>
              <a:rPr lang="en-US" dirty="0" err="1"/>
              <a:t>coba</a:t>
            </a:r>
            <a:r>
              <a:rPr lang="en-US" dirty="0"/>
              <a:t> </a:t>
            </a:r>
            <a:r>
              <a:rPr lang="en-US" dirty="0" err="1"/>
              <a:t>mendemokannya</a:t>
            </a:r>
            <a:endParaRPr lang="en-US" dirty="0"/>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id-ID" sz="1800" kern="100" dirty="0">
                <a:effectLst/>
                <a:latin typeface="Arial" panose="020B0604020202020204" pitchFamily="34" charset="0"/>
                <a:ea typeface="Calibri" panose="020F0502020204030204" pitchFamily="34" charset="0"/>
                <a:cs typeface="Arial" panose="020B0604020202020204" pitchFamily="34" charset="0"/>
              </a:rPr>
              <a:t>Untuk menggunakan aplikasi cukup mudah</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dimana</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terdapat</a:t>
            </a:r>
            <a:r>
              <a:rPr lang="en-US" sz="1800" kern="100" dirty="0">
                <a:effectLst/>
                <a:latin typeface="Arial" panose="020B0604020202020204" pitchFamily="34" charset="0"/>
                <a:ea typeface="Calibri" panose="020F0502020204030204" pitchFamily="34" charset="0"/>
                <a:cs typeface="Arial" panose="020B0604020202020204" pitchFamily="34" charset="0"/>
              </a:rPr>
              <a:t> 3 navigation page </a:t>
            </a:r>
            <a:r>
              <a:rPr lang="en-US" sz="1800" kern="100" dirty="0" err="1">
                <a:effectLst/>
                <a:latin typeface="Arial" panose="020B0604020202020204" pitchFamily="34" charset="0"/>
                <a:ea typeface="Calibri" panose="020F0502020204030204" pitchFamily="34" charset="0"/>
                <a:cs typeface="Arial" panose="020B0604020202020204" pitchFamily="34" charset="0"/>
              </a:rPr>
              <a:t>yaitu</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id-ID" sz="1800" kern="100" dirty="0">
                <a:effectLst/>
                <a:latin typeface="Arial" panose="020B0604020202020204" pitchFamily="34" charset="0"/>
                <a:ea typeface="Calibri" panose="020F0502020204030204" pitchFamily="34" charset="0"/>
                <a:cs typeface="Arial" panose="020B0604020202020204" pitchFamily="34" charset="0"/>
              </a:rPr>
              <a:t>'Home', 'Profile Risk' dan 'Rekomendasi Aset Kripto’ </a:t>
            </a:r>
            <a:endParaRPr lang="en-US" sz="1800" kern="100" dirty="0">
              <a:effectLst/>
              <a:latin typeface="Arial" panose="020B0604020202020204" pitchFamily="34"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800" kern="100" dirty="0">
                <a:effectLst/>
                <a:latin typeface="Arial" panose="020B0604020202020204" pitchFamily="34" charset="0"/>
                <a:ea typeface="Calibri" panose="020F0502020204030204" pitchFamily="34" charset="0"/>
                <a:cs typeface="Arial" panose="020B0604020202020204" pitchFamily="34" charset="0"/>
              </a:rPr>
              <a:t>Pada page Home , user </a:t>
            </a:r>
            <a:r>
              <a:rPr lang="en-US" sz="1800" kern="100" dirty="0" err="1">
                <a:effectLst/>
                <a:latin typeface="Arial" panose="020B0604020202020204" pitchFamily="34" charset="0"/>
                <a:ea typeface="Calibri" panose="020F0502020204030204" pitchFamily="34" charset="0"/>
                <a:cs typeface="Arial" panose="020B0604020202020204" pitchFamily="34" charset="0"/>
              </a:rPr>
              <a:t>dapat</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mengetahui</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harga</a:t>
            </a:r>
            <a:r>
              <a:rPr lang="en-US" sz="1800" kern="100" dirty="0">
                <a:effectLst/>
                <a:latin typeface="Arial" panose="020B0604020202020204" pitchFamily="34" charset="0"/>
                <a:ea typeface="Calibri" panose="020F0502020204030204" pitchFamily="34" charset="0"/>
                <a:cs typeface="Arial" panose="020B0604020202020204" pitchFamily="34" charset="0"/>
              </a:rPr>
              <a:t> token/coin crypto</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800" kern="100" dirty="0" err="1">
                <a:effectLst/>
                <a:latin typeface="Arial" panose="020B0604020202020204" pitchFamily="34" charset="0"/>
                <a:ea typeface="Calibri" panose="020F0502020204030204" pitchFamily="34" charset="0"/>
                <a:cs typeface="Arial" panose="020B0604020202020204" pitchFamily="34" charset="0"/>
              </a:rPr>
              <a:t>hingga</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saat</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ini</a:t>
            </a:r>
            <a:r>
              <a:rPr lang="en-US" sz="1800" kern="100" dirty="0">
                <a:effectLst/>
                <a:latin typeface="Arial" panose="020B0604020202020204" pitchFamily="34" charset="0"/>
                <a:ea typeface="Calibri" panose="020F0502020204030204" pitchFamily="34" charset="0"/>
                <a:cs typeface="Arial" panose="020B0604020202020204" pitchFamily="34" charset="0"/>
              </a:rPr>
              <a:t> kami </a:t>
            </a:r>
            <a:r>
              <a:rPr lang="en-US" sz="1800" kern="100" dirty="0" err="1">
                <a:effectLst/>
                <a:latin typeface="Arial" panose="020B0604020202020204" pitchFamily="34" charset="0"/>
                <a:ea typeface="Calibri" panose="020F0502020204030204" pitchFamily="34" charset="0"/>
                <a:cs typeface="Arial" panose="020B0604020202020204" pitchFamily="34" charset="0"/>
              </a:rPr>
              <a:t>masih</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menggunakan</a:t>
            </a:r>
            <a:r>
              <a:rPr lang="en-US" sz="1800" kern="100" dirty="0">
                <a:effectLst/>
                <a:latin typeface="Arial" panose="020B0604020202020204" pitchFamily="34" charset="0"/>
                <a:ea typeface="Calibri" panose="020F0502020204030204" pitchFamily="34" charset="0"/>
                <a:cs typeface="Arial" panose="020B0604020202020204" pitchFamily="34" charset="0"/>
              </a:rPr>
              <a:t> API </a:t>
            </a:r>
            <a:r>
              <a:rPr lang="en-US" sz="1800" kern="100" dirty="0" err="1">
                <a:effectLst/>
                <a:latin typeface="Arial" panose="020B0604020202020204" pitchFamily="34" charset="0"/>
                <a:ea typeface="Calibri" panose="020F0502020204030204" pitchFamily="34" charset="0"/>
                <a:cs typeface="Arial" panose="020B0604020202020204" pitchFamily="34" charset="0"/>
              </a:rPr>
              <a:t>Binance</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jadi</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bukan</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hanya</a:t>
            </a:r>
            <a:r>
              <a:rPr lang="en-US" sz="1800" kern="100" dirty="0">
                <a:effectLst/>
                <a:latin typeface="Arial" panose="020B0604020202020204" pitchFamily="34" charset="0"/>
                <a:ea typeface="Calibri" panose="020F0502020204030204" pitchFamily="34" charset="0"/>
                <a:cs typeface="Arial" panose="020B0604020202020204" pitchFamily="34" charset="0"/>
              </a:rPr>
              <a:t> token metaverse </a:t>
            </a:r>
            <a:r>
              <a:rPr lang="en-US" sz="1800" kern="100" dirty="0" err="1">
                <a:effectLst/>
                <a:latin typeface="Arial" panose="020B0604020202020204" pitchFamily="34" charset="0"/>
                <a:ea typeface="Calibri" panose="020F0502020204030204" pitchFamily="34" charset="0"/>
                <a:cs typeface="Arial" panose="020B0604020202020204" pitchFamily="34" charset="0"/>
              </a:rPr>
              <a:t>namun</a:t>
            </a:r>
            <a:r>
              <a:rPr lang="en-US" sz="1800" kern="100" dirty="0">
                <a:effectLst/>
                <a:latin typeface="Arial" panose="020B0604020202020204" pitchFamily="34" charset="0"/>
                <a:ea typeface="Calibri" panose="020F0502020204030204" pitchFamily="34" charset="0"/>
                <a:cs typeface="Arial" panose="020B0604020202020204" pitchFamily="34" charset="0"/>
              </a:rPr>
              <a:t> juga </a:t>
            </a:r>
            <a:r>
              <a:rPr lang="en-US" sz="1800" kern="100" dirty="0" err="1">
                <a:effectLst/>
                <a:latin typeface="Arial" panose="020B0604020202020204" pitchFamily="34" charset="0"/>
                <a:ea typeface="Calibri" panose="020F0502020204030204" pitchFamily="34" charset="0"/>
                <a:cs typeface="Arial" panose="020B0604020202020204" pitchFamily="34" charset="0"/>
              </a:rPr>
              <a:t>terdapat</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beberapa</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koin</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lainnya</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seperti</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BTC,ETH,dll</a:t>
            </a:r>
            <a:endParaRPr lang="en-US" sz="1800" kern="100" dirty="0">
              <a:effectLst/>
              <a:latin typeface="Arial" panose="020B0604020202020204" pitchFamily="34"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800" kern="100" dirty="0" err="1">
                <a:effectLst/>
                <a:latin typeface="Arial" panose="020B0604020202020204" pitchFamily="34" charset="0"/>
                <a:ea typeface="Calibri" panose="020F0502020204030204" pitchFamily="34" charset="0"/>
                <a:cs typeface="Arial" panose="020B0604020202020204" pitchFamily="34" charset="0"/>
              </a:rPr>
              <a:t>Kemudian</a:t>
            </a:r>
            <a:r>
              <a:rPr lang="en-US" sz="1800" kern="100" dirty="0">
                <a:effectLst/>
                <a:latin typeface="Arial" panose="020B0604020202020204" pitchFamily="34" charset="0"/>
                <a:ea typeface="Calibri" panose="020F0502020204030204" pitchFamily="34" charset="0"/>
                <a:cs typeface="Arial" panose="020B0604020202020204" pitchFamily="34" charset="0"/>
              </a:rPr>
              <a:t> pada Page Profile Risk, user </a:t>
            </a:r>
            <a:r>
              <a:rPr lang="en-US" sz="1800" kern="100" dirty="0" err="1">
                <a:effectLst/>
                <a:latin typeface="Arial" panose="020B0604020202020204" pitchFamily="34" charset="0"/>
                <a:ea typeface="Calibri" panose="020F0502020204030204" pitchFamily="34" charset="0"/>
                <a:cs typeface="Arial" panose="020B0604020202020204" pitchFamily="34" charset="0"/>
              </a:rPr>
              <a:t>akan</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id-ID" sz="1800" kern="100" dirty="0">
                <a:effectLst/>
                <a:latin typeface="Arial" panose="020B0604020202020204" pitchFamily="34" charset="0"/>
                <a:ea typeface="Calibri" panose="020F0502020204030204" pitchFamily="34" charset="0"/>
                <a:cs typeface="Arial" panose="020B0604020202020204" pitchFamily="34" charset="0"/>
              </a:rPr>
              <a:t>diarahkan untuk mengisi profile risk user</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dimana</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terdapat</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beberapa</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pertanyaan</a:t>
            </a:r>
            <a:r>
              <a:rPr lang="en-US" sz="1800" kern="100" dirty="0">
                <a:effectLst/>
                <a:latin typeface="Arial" panose="020B0604020202020204" pitchFamily="34" charset="0"/>
                <a:ea typeface="Calibri" panose="020F0502020204030204" pitchFamily="34" charset="0"/>
                <a:cs typeface="Arial" panose="020B0604020202020204" pitchFamily="34" charset="0"/>
              </a:rPr>
              <a:t> yang </a:t>
            </a:r>
            <a:r>
              <a:rPr lang="en-US" sz="1800" kern="100" dirty="0" err="1">
                <a:effectLst/>
                <a:latin typeface="Arial" panose="020B0604020202020204" pitchFamily="34" charset="0"/>
                <a:ea typeface="Calibri" panose="020F0502020204030204" pitchFamily="34" charset="0"/>
                <a:cs typeface="Arial" panose="020B0604020202020204" pitchFamily="34" charset="0"/>
              </a:rPr>
              <a:t>harus</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diisi</a:t>
            </a:r>
            <a:r>
              <a:rPr lang="en-US" sz="1800" kern="100" dirty="0">
                <a:effectLst/>
                <a:latin typeface="Arial" panose="020B0604020202020204" pitchFamily="34" charset="0"/>
                <a:ea typeface="Calibri" panose="020F0502020204030204" pitchFamily="34" charset="0"/>
                <a:cs typeface="Arial" panose="020B0604020202020204" pitchFamily="34" charset="0"/>
              </a:rPr>
              <a:t> oleh user</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D" sz="1800" dirty="0" err="1"/>
              <a:t>Tujuan</a:t>
            </a:r>
            <a:r>
              <a:rPr lang="en-ID" sz="1800" dirty="0"/>
              <a:t> </a:t>
            </a:r>
            <a:r>
              <a:rPr lang="en-ID" sz="1800" dirty="0" err="1"/>
              <a:t>dari</a:t>
            </a:r>
            <a:r>
              <a:rPr lang="en-ID" sz="1800" dirty="0"/>
              <a:t> </a:t>
            </a:r>
            <a:r>
              <a:rPr lang="en-ID" sz="1800" dirty="0" err="1"/>
              <a:t>mengisi</a:t>
            </a:r>
            <a:r>
              <a:rPr lang="en-ID" sz="1800" dirty="0"/>
              <a:t> profile risk </a:t>
            </a:r>
            <a:r>
              <a:rPr lang="en-ID" sz="1800" dirty="0" err="1"/>
              <a:t>adalah</a:t>
            </a:r>
            <a:r>
              <a:rPr lang="en-ID" sz="1800" dirty="0"/>
              <a:t> </a:t>
            </a:r>
            <a:r>
              <a:rPr lang="en-ID" sz="1800" dirty="0" err="1"/>
              <a:t>untuk</a:t>
            </a:r>
            <a:r>
              <a:rPr lang="en-ID" sz="1800" dirty="0"/>
              <a:t> </a:t>
            </a:r>
            <a:r>
              <a:rPr lang="en-ID" sz="1800" dirty="0" err="1"/>
              <a:t>mengidentifikasi</a:t>
            </a:r>
            <a:r>
              <a:rPr lang="en-ID" sz="1800" dirty="0"/>
              <a:t> risk profile user, </a:t>
            </a:r>
            <a:r>
              <a:rPr lang="en-ID" sz="1800" dirty="0" err="1"/>
              <a:t>apakah</a:t>
            </a:r>
            <a:r>
              <a:rPr lang="en-ID" sz="1800" dirty="0"/>
              <a:t> </a:t>
            </a:r>
            <a:r>
              <a:rPr lang="en-ID" sz="1800" dirty="0" err="1"/>
              <a:t>tergolong</a:t>
            </a:r>
            <a:r>
              <a:rPr lang="en-ID" sz="1800" dirty="0"/>
              <a:t> </a:t>
            </a:r>
            <a:r>
              <a:rPr lang="en-ID" sz="1800" dirty="0" err="1"/>
              <a:t>dalam</a:t>
            </a:r>
            <a:r>
              <a:rPr lang="en-ID" sz="1800" dirty="0"/>
              <a:t> </a:t>
            </a:r>
            <a:r>
              <a:rPr lang="en-ID" sz="1800" dirty="0" err="1"/>
              <a:t>kategori</a:t>
            </a:r>
            <a:r>
              <a:rPr lang="en-ID" sz="1800" dirty="0"/>
              <a:t> </a:t>
            </a:r>
            <a:r>
              <a:rPr lang="en-ID" sz="1800" dirty="0" err="1"/>
              <a:t>rendah,med,tinggi</a:t>
            </a:r>
            <a:r>
              <a:rPr lang="en-ID" sz="1800" dirty="0"/>
              <a:t>, </a:t>
            </a:r>
            <a:r>
              <a:rPr lang="en-ID" sz="1800" dirty="0" err="1"/>
              <a:t>setelah</a:t>
            </a:r>
            <a:r>
              <a:rPr lang="en-ID" sz="1800" dirty="0"/>
              <a:t> </a:t>
            </a:r>
            <a:r>
              <a:rPr lang="en-ID" sz="1800" dirty="0" err="1"/>
              <a:t>mengetahui</a:t>
            </a:r>
            <a:r>
              <a:rPr lang="en-ID" sz="1800" dirty="0"/>
              <a:t> risk profile user </a:t>
            </a:r>
            <a:r>
              <a:rPr lang="en-ID" sz="1800" dirty="0" err="1"/>
              <a:t>tersebut</a:t>
            </a:r>
            <a:r>
              <a:rPr lang="en-ID" sz="1800" dirty="0"/>
              <a:t>, </a:t>
            </a:r>
            <a:r>
              <a:rPr lang="en-ID" sz="1800" dirty="0" err="1"/>
              <a:t>kita</a:t>
            </a:r>
            <a:r>
              <a:rPr lang="en-ID" sz="1800" dirty="0"/>
              <a:t> </a:t>
            </a:r>
            <a:r>
              <a:rPr lang="en-ID" sz="1800" dirty="0" err="1"/>
              <a:t>dapat</a:t>
            </a:r>
            <a:r>
              <a:rPr lang="en-ID" sz="1800" dirty="0"/>
              <a:t> </a:t>
            </a:r>
            <a:r>
              <a:rPr lang="en-ID" sz="1800" dirty="0" err="1"/>
              <a:t>mengetahui</a:t>
            </a:r>
            <a:r>
              <a:rPr lang="en-ID" sz="1800" dirty="0"/>
              <a:t> </a:t>
            </a:r>
            <a:r>
              <a:rPr lang="en-ID" sz="1800" dirty="0" err="1"/>
              <a:t>koin</a:t>
            </a:r>
            <a:r>
              <a:rPr lang="en-ID" sz="1800" dirty="0"/>
              <a:t>/token </a:t>
            </a:r>
            <a:r>
              <a:rPr lang="en-ID" sz="1800" dirty="0" err="1"/>
              <a:t>apa</a:t>
            </a:r>
            <a:r>
              <a:rPr lang="en-ID" sz="1800" dirty="0"/>
              <a:t> </a:t>
            </a:r>
            <a:r>
              <a:rPr lang="en-ID" sz="1800" dirty="0" err="1"/>
              <a:t>saja</a:t>
            </a:r>
            <a:r>
              <a:rPr lang="en-ID" sz="1800" dirty="0"/>
              <a:t> yang </a:t>
            </a:r>
            <a:r>
              <a:rPr lang="en-ID" sz="1800" dirty="0" err="1"/>
              <a:t>cocok</a:t>
            </a:r>
            <a:r>
              <a:rPr lang="en-ID" sz="1800" dirty="0"/>
              <a:t>/</a:t>
            </a:r>
            <a:r>
              <a:rPr lang="en-ID" sz="1800" dirty="0" err="1"/>
              <a:t>sesuai</a:t>
            </a:r>
            <a:r>
              <a:rPr lang="en-ID" sz="1800" dirty="0"/>
              <a:t> </a:t>
            </a:r>
            <a:r>
              <a:rPr lang="en-ID" sz="1800" dirty="0" err="1"/>
              <a:t>dengan</a:t>
            </a:r>
            <a:r>
              <a:rPr lang="en-ID" sz="1800" dirty="0"/>
              <a:t> risk profile user </a:t>
            </a:r>
            <a:r>
              <a:rPr lang="en-ID" sz="1800" dirty="0" err="1"/>
              <a:t>tersebut</a:t>
            </a:r>
            <a:r>
              <a:rPr lang="en-ID" sz="1800" dirty="0"/>
              <a:t>. </a:t>
            </a:r>
            <a:r>
              <a:rPr lang="en-ID" sz="1800" dirty="0" err="1"/>
              <a:t>Sehingga</a:t>
            </a:r>
            <a:r>
              <a:rPr lang="en-ID" sz="1800" dirty="0"/>
              <a:t> user </a:t>
            </a:r>
            <a:r>
              <a:rPr lang="en-ID" sz="1800" dirty="0" err="1"/>
              <a:t>akan</a:t>
            </a:r>
            <a:r>
              <a:rPr lang="en-ID" sz="1800" dirty="0"/>
              <a:t> </a:t>
            </a:r>
            <a:r>
              <a:rPr lang="en-ID" sz="1800" dirty="0" err="1"/>
              <a:t>lebih</a:t>
            </a:r>
            <a:r>
              <a:rPr lang="en-ID" sz="1800" dirty="0"/>
              <a:t> </a:t>
            </a:r>
            <a:r>
              <a:rPr lang="en-ID" sz="1800" dirty="0" err="1"/>
              <a:t>nyaman</a:t>
            </a:r>
            <a:r>
              <a:rPr lang="en-ID" sz="1800" dirty="0"/>
              <a:t> </a:t>
            </a:r>
            <a:r>
              <a:rPr lang="en-ID" sz="1800" dirty="0" err="1"/>
              <a:t>dalam</a:t>
            </a:r>
            <a:r>
              <a:rPr lang="en-ID" sz="1800" dirty="0"/>
              <a:t> </a:t>
            </a:r>
            <a:r>
              <a:rPr lang="en-ID" sz="1800" dirty="0" err="1"/>
              <a:t>bertransaksi</a:t>
            </a:r>
            <a:r>
              <a:rPr lang="en-US" sz="1800" kern="100" dirty="0">
                <a:effectLst/>
                <a:latin typeface="Arial" panose="020B0604020202020204" pitchFamily="34" charset="0"/>
                <a:cs typeface="Arial" panose="020B0604020202020204" pitchFamily="34" charset="0"/>
              </a:rPr>
              <a:t> </a:t>
            </a:r>
            <a:r>
              <a:rPr lang="id-ID" sz="1800" kern="100" dirty="0">
                <a:effectLst/>
                <a:latin typeface="Arial" panose="020B0604020202020204" pitchFamily="34" charset="0"/>
                <a:ea typeface="Calibri" panose="020F0502020204030204" pitchFamily="34" charset="0"/>
                <a:cs typeface="Arial" panose="020B0604020202020204" pitchFamily="34" charset="0"/>
              </a:rPr>
              <a:t>dan kemudian akan mengetahui bagaimana profile risk user tersebut, </a:t>
            </a:r>
            <a:endParaRPr lang="en-US" sz="1800" kern="100" dirty="0">
              <a:effectLst/>
              <a:latin typeface="Arial" panose="020B0604020202020204" pitchFamily="34"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800" kern="100" dirty="0">
                <a:effectLst/>
                <a:latin typeface="Arial" panose="020B0604020202020204" pitchFamily="34" charset="0"/>
                <a:ea typeface="Calibri" panose="020F0502020204030204" pitchFamily="34" charset="0"/>
                <a:cs typeface="Arial" panose="020B0604020202020204" pitchFamily="34" charset="0"/>
              </a:rPr>
              <a:t>Dan pada page </a:t>
            </a:r>
            <a:r>
              <a:rPr lang="id-ID" sz="1800" kern="100" dirty="0">
                <a:effectLst/>
                <a:latin typeface="Arial" panose="020B0604020202020204" pitchFamily="34" charset="0"/>
                <a:ea typeface="Calibri" panose="020F0502020204030204" pitchFamily="34" charset="0"/>
                <a:cs typeface="Arial" panose="020B0604020202020204" pitchFamily="34" charset="0"/>
              </a:rPr>
              <a:t>Rekomendasi Aset Kripto</a:t>
            </a:r>
            <a:r>
              <a:rPr lang="en-US" sz="1800" kern="100" dirty="0">
                <a:effectLst/>
                <a:latin typeface="Arial" panose="020B0604020202020204" pitchFamily="34" charset="0"/>
                <a:ea typeface="Calibri" panose="020F0502020204030204" pitchFamily="34" charset="0"/>
                <a:cs typeface="Arial" panose="020B0604020202020204" pitchFamily="34" charset="0"/>
              </a:rPr>
              <a:t>, user </a:t>
            </a:r>
            <a:r>
              <a:rPr lang="en-US" sz="1800" kern="100" dirty="0" err="1">
                <a:effectLst/>
                <a:latin typeface="Arial" panose="020B0604020202020204" pitchFamily="34" charset="0"/>
                <a:ea typeface="Calibri" panose="020F0502020204030204" pitchFamily="34" charset="0"/>
                <a:cs typeface="Arial" panose="020B0604020202020204" pitchFamily="34" charset="0"/>
              </a:rPr>
              <a:t>akan</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diberikan</a:t>
            </a:r>
            <a:r>
              <a:rPr lang="en-US" sz="1800" kern="100" dirty="0">
                <a:effectLst/>
                <a:latin typeface="Arial" panose="020B0604020202020204" pitchFamily="34" charset="0"/>
                <a:ea typeface="Calibri" panose="020F0502020204030204" pitchFamily="34" charset="0"/>
                <a:cs typeface="Arial" panose="020B0604020202020204" pitchFamily="34" charset="0"/>
              </a:rPr>
              <a:t> </a:t>
            </a:r>
            <a:r>
              <a:rPr lang="en-US" sz="1800" kern="100" dirty="0" err="1">
                <a:effectLst/>
                <a:latin typeface="Arial" panose="020B0604020202020204" pitchFamily="34" charset="0"/>
                <a:ea typeface="Calibri" panose="020F0502020204030204" pitchFamily="34" charset="0"/>
                <a:cs typeface="Arial" panose="020B0604020202020204" pitchFamily="34" charset="0"/>
              </a:rPr>
              <a:t>beberapa</a:t>
            </a:r>
            <a:r>
              <a:rPr lang="en-US" sz="1800" kern="100" dirty="0">
                <a:effectLst/>
                <a:latin typeface="Arial" panose="020B0604020202020204" pitchFamily="34" charset="0"/>
                <a:ea typeface="Calibri" panose="020F0502020204030204" pitchFamily="34" charset="0"/>
                <a:cs typeface="Arial" panose="020B0604020202020204" pitchFamily="34" charset="0"/>
              </a:rPr>
              <a:t> token yang s</a:t>
            </a:r>
            <a:r>
              <a:rPr lang="id-ID" sz="1800" kern="100" dirty="0">
                <a:effectLst/>
                <a:latin typeface="Arial" panose="020B0604020202020204" pitchFamily="34" charset="0"/>
                <a:ea typeface="Calibri" panose="020F0502020204030204" pitchFamily="34" charset="0"/>
                <a:cs typeface="Arial" panose="020B0604020202020204" pitchFamily="34" charset="0"/>
              </a:rPr>
              <a:t>esuai dengan profile risk user tersebut.</a:t>
            </a:r>
            <a:endParaRPr lang="id-ID" sz="1800" kern="100" dirty="0">
              <a:effectLst/>
              <a:latin typeface="Calibri" panose="020F0502020204030204" pitchFamily="34" charset="0"/>
              <a:ea typeface="Calibri" panose="020F0502020204030204" pitchFamily="34" charset="0"/>
              <a:cs typeface="Arial" panose="020B0604020202020204" pitchFamily="34" charset="0"/>
            </a:endParaRPr>
          </a:p>
          <a:p>
            <a:pPr marL="171450" lvl="0" indent="-171450" algn="l" rtl="0">
              <a:spcBef>
                <a:spcPts val="0"/>
              </a:spcBef>
              <a:spcAft>
                <a:spcPts val="0"/>
              </a:spcAft>
            </a:pPr>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519bb97a97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519bb97a97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Challenges Utama </a:t>
            </a:r>
            <a:r>
              <a:rPr lang="en-US" dirty="0" err="1"/>
              <a:t>dari</a:t>
            </a:r>
            <a:r>
              <a:rPr lang="en-US" dirty="0"/>
              <a:t> final project kami </a:t>
            </a:r>
            <a:r>
              <a:rPr lang="en-US" dirty="0" err="1"/>
              <a:t>adalah</a:t>
            </a:r>
            <a:r>
              <a:rPr lang="en-US" dirty="0"/>
              <a:t> </a:t>
            </a:r>
            <a:r>
              <a:rPr lang="en-US" dirty="0" err="1"/>
              <a:t>keterbatasan</a:t>
            </a:r>
            <a:r>
              <a:rPr lang="en-US" dirty="0"/>
              <a:t> </a:t>
            </a:r>
            <a:r>
              <a:rPr lang="en-US" dirty="0" err="1"/>
              <a:t>waktu</a:t>
            </a:r>
            <a:r>
              <a:rPr lang="en-US" dirty="0"/>
              <a:t>, </a:t>
            </a:r>
            <a:r>
              <a:rPr lang="en-US" dirty="0" err="1"/>
              <a:t>selain</a:t>
            </a:r>
            <a:r>
              <a:rPr lang="en-US" dirty="0"/>
              <a:t> </a:t>
            </a:r>
            <a:r>
              <a:rPr lang="en-US" dirty="0" err="1"/>
              <a:t>itu</a:t>
            </a:r>
            <a:r>
              <a:rPr lang="en-US" dirty="0"/>
              <a:t> juga </a:t>
            </a:r>
            <a:r>
              <a:rPr lang="en-US" dirty="0" err="1"/>
              <a:t>terdapat</a:t>
            </a:r>
            <a:r>
              <a:rPr lang="en-US" dirty="0"/>
              <a:t> </a:t>
            </a:r>
            <a:r>
              <a:rPr lang="en-US" dirty="0" err="1"/>
              <a:t>beberapa</a:t>
            </a:r>
            <a:r>
              <a:rPr lang="en-US" dirty="0"/>
              <a:t> challenges yang kami </a:t>
            </a:r>
            <a:r>
              <a:rPr lang="en-US" dirty="0" err="1"/>
              <a:t>dapatkan</a:t>
            </a:r>
            <a:r>
              <a:rPr lang="en-US" dirty="0"/>
              <a:t> </a:t>
            </a:r>
            <a:r>
              <a:rPr lang="en-US" dirty="0" err="1"/>
              <a:t>selama</a:t>
            </a:r>
            <a:r>
              <a:rPr lang="en-US" dirty="0"/>
              <a:t> proses </a:t>
            </a:r>
            <a:r>
              <a:rPr lang="en-US" dirty="0" err="1"/>
              <a:t>pengerjaan</a:t>
            </a:r>
            <a:r>
              <a:rPr lang="en-US" dirty="0"/>
              <a:t> final project </a:t>
            </a:r>
            <a:r>
              <a:rPr lang="en-US" dirty="0" err="1"/>
              <a:t>ini</a:t>
            </a:r>
            <a:r>
              <a:rPr lang="en-US" dirty="0"/>
              <a:t>, </a:t>
            </a:r>
            <a:r>
              <a:rPr lang="en-US" dirty="0" err="1"/>
              <a:t>diantaranya</a:t>
            </a:r>
            <a:r>
              <a:rPr lang="en-US" dirty="0"/>
              <a:t> </a:t>
            </a:r>
            <a:r>
              <a:rPr lang="en-US" dirty="0" err="1"/>
              <a:t>adalah</a:t>
            </a:r>
            <a:endParaRPr lang="en-US" dirty="0"/>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Fluktuasi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id-ID" sz="1800" kern="100" dirty="0">
                <a:effectLst/>
                <a:latin typeface="Times New Roman" panose="02020603050405020304" pitchFamily="18" charset="0"/>
                <a:ea typeface="Calibri" panose="020F0502020204030204" pitchFamily="34" charset="0"/>
                <a:cs typeface="Arial" panose="020B0604020202020204" pitchFamily="34" charset="0"/>
              </a:rPr>
              <a:t>harga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koin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metaverse</a:t>
            </a:r>
            <a:r>
              <a:rPr lang="id-ID" sz="1800" kern="100" dirty="0">
                <a:effectLst/>
                <a:latin typeface="Times New Roman" panose="02020603050405020304" pitchFamily="18" charset="0"/>
                <a:ea typeface="Calibri" panose="020F0502020204030204" pitchFamily="34" charset="0"/>
                <a:cs typeface="Arial" panose="020B0604020202020204" pitchFamily="34" charset="0"/>
              </a:rPr>
              <a:t> mengurangi kemampuan AI untuk membuat prediksi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secara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id-ID" sz="1800" kern="100" dirty="0">
                <a:effectLst/>
                <a:latin typeface="Times New Roman" panose="02020603050405020304" pitchFamily="18" charset="0"/>
                <a:ea typeface="Calibri" panose="020F0502020204030204" pitchFamily="34" charset="0"/>
                <a:cs typeface="Arial" panose="020B0604020202020204" pitchFamily="34" charset="0"/>
              </a:rPr>
              <a:t>jangka panjang</a:t>
            </a:r>
            <a:endParaRPr lang="en-US" sz="1800" kern="100" dirty="0">
              <a:effectLst/>
              <a:latin typeface="Times New Roman" panose="02020603050405020304" pitchFamily="18"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Penurunan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Harga yang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cukup</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dalam</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sepanjang</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periode</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winter,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mempengaruhi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prediksi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pada model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ini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dimana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dari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300 token 90% token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tersebut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terprediksi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cenderung</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melanjutkan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penurunanya</a:t>
            </a:r>
            <a:endParaRPr lang="en-US" sz="1800" kern="100" dirty="0">
              <a:effectLst/>
              <a:latin typeface="Times New Roman" panose="02020603050405020304" pitchFamily="18"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id-ID" sz="1800" kern="100" dirty="0">
                <a:effectLst/>
                <a:latin typeface="Times New Roman" panose="02020603050405020304" pitchFamily="18" charset="0"/>
                <a:ea typeface="Calibri" panose="020F0502020204030204" pitchFamily="34" charset="0"/>
                <a:cs typeface="Arial" panose="020B0604020202020204" pitchFamily="34" charset="0"/>
              </a:rPr>
              <a:t>Faktor-faktor yang mempengaruhi risiko aset kripto tidak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a:t>
            </a:r>
            <a:r>
              <a:rPr lang="id-ID" sz="1800" kern="100" dirty="0">
                <a:effectLst/>
                <a:latin typeface="Times New Roman" panose="02020603050405020304" pitchFamily="18" charset="0"/>
                <a:ea typeface="Calibri" panose="020F0502020204030204" pitchFamily="34" charset="0"/>
                <a:cs typeface="Arial" panose="020B0604020202020204" pitchFamily="34" charset="0"/>
              </a:rPr>
              <a:t>dokumentasikan dengan baik </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,di</a:t>
            </a:r>
            <a:r>
              <a:rPr lang="id-ID" sz="1800" kern="100" dirty="0">
                <a:effectLst/>
                <a:latin typeface="Times New Roman" panose="02020603050405020304" pitchFamily="18" charset="0"/>
                <a:ea typeface="Calibri" panose="020F0502020204030204" pitchFamily="34" charset="0"/>
                <a:cs typeface="Arial" panose="020B0604020202020204" pitchFamily="34" charset="0"/>
              </a:rPr>
              <a:t>karena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koin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metaverse </a:t>
            </a:r>
            <a:r>
              <a:rPr lang="id-ID" sz="1800" kern="100" dirty="0">
                <a:effectLst/>
                <a:latin typeface="Times New Roman" panose="02020603050405020304" pitchFamily="18" charset="0"/>
                <a:ea typeface="Calibri" panose="020F0502020204030204" pitchFamily="34" charset="0"/>
                <a:cs typeface="Arial" panose="020B0604020202020204" pitchFamily="34" charset="0"/>
              </a:rPr>
              <a:t>merupakan </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salah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satu</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id-ID" sz="1800" kern="100" dirty="0">
                <a:effectLst/>
                <a:latin typeface="Times New Roman" panose="02020603050405020304" pitchFamily="18" charset="0"/>
                <a:ea typeface="Calibri" panose="020F0502020204030204" pitchFamily="34" charset="0"/>
                <a:cs typeface="Arial" panose="020B0604020202020204" pitchFamily="34" charset="0"/>
              </a:rPr>
              <a:t>asset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yang</a:t>
            </a:r>
            <a:r>
              <a:rPr lang="id-ID"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baru</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dalam</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id-ID" sz="1800" kern="100" dirty="0">
                <a:effectLst/>
                <a:latin typeface="Times New Roman" panose="02020603050405020304" pitchFamily="18" charset="0"/>
                <a:ea typeface="Calibri" panose="020F0502020204030204" pitchFamily="34" charset="0"/>
                <a:cs typeface="Arial" panose="020B0604020202020204" pitchFamily="34" charset="0"/>
              </a:rPr>
              <a:t>beberapa tahun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terakhir</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dan pada case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ini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Kami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hanya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menggunakan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standar</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deviasi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dalam</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menentukan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kluster</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token risk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low,med,high</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hal</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tersebut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juga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dilandasari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oleh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beberapa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literatur</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yang kami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temukan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dimana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menggunakan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standar</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deviasi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sudah</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cukup</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menggambarkan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Karakteristik</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token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tersebut</a:t>
            </a:r>
            <a:endParaRPr lang="en-US" sz="1800" kern="100" dirty="0">
              <a:effectLst/>
              <a:latin typeface="Times New Roman" panose="02020603050405020304" pitchFamily="18"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Sangat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sulit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mendapatkan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integrasi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harga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secara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real time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dikarenakan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banyak</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API yang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berbayar</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Dan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terakhir</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jika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terdapat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waktu</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tambahan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kami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akan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menambahkan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beberapa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fitur</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lainnya</a:t>
            </a:r>
            <a:endParaRPr lang="id-ID" sz="1800" kern="100" dirty="0">
              <a:effectLst/>
              <a:latin typeface="Calibri" panose="020F0502020204030204" pitchFamily="34"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id-ID" sz="1800" kern="100" dirty="0">
              <a:effectLst/>
              <a:latin typeface="Calibri" panose="020F0502020204030204" pitchFamily="34"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id-ID" sz="1800" kern="100" dirty="0">
              <a:effectLst/>
              <a:latin typeface="Calibri" panose="020F0502020204030204" pitchFamily="34"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sz="1800" kern="100" dirty="0">
              <a:effectLst/>
              <a:latin typeface="Times New Roman" panose="02020603050405020304" pitchFamily="18"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id-ID" sz="1800" kern="100" dirty="0">
              <a:effectLst/>
              <a:latin typeface="Calibri" panose="020F0502020204030204" pitchFamily="34"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id-ID" sz="1800" kern="100" dirty="0">
              <a:effectLst/>
              <a:latin typeface="Calibri" panose="020F0502020204030204" pitchFamily="34" charset="0"/>
              <a:ea typeface="Calibri" panose="020F0502020204030204" pitchFamily="34" charset="0"/>
              <a:cs typeface="Arial" panose="020B0604020202020204" pitchFamily="34" charset="0"/>
            </a:endParaRPr>
          </a:p>
          <a:p>
            <a:pPr marL="171450" lvl="0" indent="-171450" algn="l" rtl="0">
              <a:spcBef>
                <a:spcPts val="0"/>
              </a:spcBef>
              <a:spcAft>
                <a:spcPts val="0"/>
              </a:spcAft>
            </a:pPr>
            <a:endParaRPr lang="en-US" dirty="0"/>
          </a:p>
          <a:p>
            <a:pPr marL="171450" lvl="0" indent="-171450" algn="l" rtl="0">
              <a:spcBef>
                <a:spcPts val="0"/>
              </a:spcBef>
              <a:spcAft>
                <a:spcPts val="0"/>
              </a:spcAft>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519bb97a97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519bb97a97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Selain</a:t>
            </a:r>
            <a:r>
              <a:rPr lang="en-US" dirty="0"/>
              <a:t> </a:t>
            </a:r>
            <a:r>
              <a:rPr lang="en-US" dirty="0" err="1"/>
              <a:t>terdapat</a:t>
            </a:r>
            <a:r>
              <a:rPr lang="en-US" dirty="0"/>
              <a:t> </a:t>
            </a:r>
            <a:r>
              <a:rPr lang="en-US" dirty="0" err="1"/>
              <a:t>beberapa</a:t>
            </a:r>
            <a:r>
              <a:rPr lang="en-US" dirty="0"/>
              <a:t> challenge pada final project </a:t>
            </a:r>
            <a:r>
              <a:rPr lang="en-US" dirty="0" err="1"/>
              <a:t>ini</a:t>
            </a:r>
            <a:r>
              <a:rPr lang="en-US" dirty="0"/>
              <a:t>, kami juga </a:t>
            </a:r>
            <a:r>
              <a:rPr lang="en-US" dirty="0" err="1"/>
              <a:t>mendapatkan</a:t>
            </a:r>
            <a:r>
              <a:rPr lang="en-US" dirty="0"/>
              <a:t> </a:t>
            </a:r>
            <a:r>
              <a:rPr lang="en-US" dirty="0" err="1"/>
              <a:t>beberapa</a:t>
            </a:r>
            <a:r>
              <a:rPr lang="en-US" dirty="0"/>
              <a:t> success story </a:t>
            </a:r>
            <a:r>
              <a:rPr lang="en-US" dirty="0" err="1"/>
              <a:t>saat</a:t>
            </a:r>
            <a:r>
              <a:rPr lang="en-US" dirty="0"/>
              <a:t> </a:t>
            </a:r>
            <a:r>
              <a:rPr lang="en-US" dirty="0" err="1"/>
              <a:t>pengerjaan</a:t>
            </a:r>
            <a:r>
              <a:rPr lang="en-US" dirty="0"/>
              <a:t> final project </a:t>
            </a:r>
            <a:r>
              <a:rPr lang="en-US" dirty="0" err="1"/>
              <a:t>ini</a:t>
            </a:r>
            <a:endParaRPr lang="en-US" dirty="0"/>
          </a:p>
          <a:p>
            <a:pPr marL="342900" lvl="0" indent="-342900" algn="just">
              <a:lnSpc>
                <a:spcPct val="107000"/>
              </a:lnSpc>
              <a:buFont typeface="Symbol" panose="05050102010706020507" pitchFamily="18" charset="2"/>
              <a:buChar char=""/>
            </a:pP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Model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Prediksi</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yang kami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buat</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menggunakan</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algorithma</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LSTM</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terbukti bekerja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cukup</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baik</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pada data time series, meskipun </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kami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menggunakan</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dataset token metaverse yang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rentang</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harga</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nya</a:t>
            </a: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 sangat fluktuatif </a:t>
            </a:r>
            <a:endParaRPr lang="id-ID" sz="18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buFont typeface="Symbol" panose="05050102010706020507" pitchFamily="18" charset="2"/>
              <a:buChar char=""/>
            </a:pP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Model </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yang kami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buat</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dapat memprediksi harga masa depan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secara</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jangka pendek dengan baik</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yaitu</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dalam</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rentang</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1 – 10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hari</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kedepan</a:t>
            </a:r>
            <a:endParaRPr lang="id-ID" sz="1800" kern="1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7000"/>
              </a:lnSpc>
              <a:spcAft>
                <a:spcPts val="800"/>
              </a:spcAft>
              <a:buFont typeface="Symbol" panose="05050102010706020507" pitchFamily="18" charset="2"/>
              <a:buChar char=""/>
            </a:pP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Kami </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juga </a:t>
            </a: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berhasil menggabungkan teknologi </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dan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pengetahuan</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baru yang belum pernah kami pelajari sebelumnya, dalam waktu </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yang </a:t>
            </a:r>
            <a:r>
              <a:rPr lang="en-US" sz="1800" kern="0" dirty="0" err="1">
                <a:effectLst/>
                <a:latin typeface="Times New Roman" panose="02020603050405020304" pitchFamily="18" charset="0"/>
                <a:ea typeface="Times New Roman" panose="02020603050405020304" pitchFamily="18" charset="0"/>
                <a:cs typeface="Arial" panose="020B0604020202020204" pitchFamily="34" charset="0"/>
              </a:rPr>
              <a:t>cukup</a:t>
            </a:r>
            <a:r>
              <a:rPr lang="en-US" sz="1800" kern="0" dirty="0">
                <a:effectLst/>
                <a:latin typeface="Times New Roman" panose="02020603050405020304" pitchFamily="18" charset="0"/>
                <a:ea typeface="Times New Roman" panose="02020603050405020304" pitchFamily="18" charset="0"/>
                <a:cs typeface="Arial" panose="020B0604020202020204" pitchFamily="34" charset="0"/>
              </a:rPr>
              <a:t> </a:t>
            </a:r>
            <a:r>
              <a:rPr lang="id-ID" sz="1800" kern="0" dirty="0">
                <a:effectLst/>
                <a:latin typeface="Times New Roman" panose="02020603050405020304" pitchFamily="18" charset="0"/>
                <a:ea typeface="Times New Roman" panose="02020603050405020304" pitchFamily="18" charset="0"/>
                <a:cs typeface="Arial" panose="020B0604020202020204" pitchFamily="34" charset="0"/>
              </a:rPr>
              <a:t>singkat</a:t>
            </a:r>
            <a:endParaRPr lang="id-ID" sz="1800" kern="100" dirty="0">
              <a:effectLst/>
              <a:latin typeface="Calibri" panose="020F0502020204030204" pitchFamily="34" charset="0"/>
              <a:ea typeface="Calibri" panose="020F0502020204030204" pitchFamily="34" charset="0"/>
              <a:cs typeface="Arial" panose="020B0604020202020204" pitchFamily="34" charset="0"/>
            </a:endParaRPr>
          </a:p>
          <a:p>
            <a:pPr marL="171450" lvl="0" indent="-171450" algn="l" rtl="0">
              <a:spcBef>
                <a:spcPts val="0"/>
              </a:spcBef>
              <a:spcAft>
                <a:spcPts val="0"/>
              </a:spcAft>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519bb97a97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519bb97a97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err="1"/>
              <a:t>Ini</a:t>
            </a:r>
            <a:r>
              <a:rPr lang="en-US" dirty="0"/>
              <a:t> </a:t>
            </a:r>
            <a:r>
              <a:rPr lang="en-US" dirty="0" err="1"/>
              <a:t>adalah</a:t>
            </a:r>
            <a:r>
              <a:rPr lang="en-US" dirty="0"/>
              <a:t> </a:t>
            </a:r>
            <a:r>
              <a:rPr kumimoji="0" lang="id-ID"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STRETCH GOAL</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dari</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final project kami</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Kami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akan</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mencoba</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membuat</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metablock</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terintegrasi</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dengan</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platform crypto exchange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seperti</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binance</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a:t>
            </a:r>
            <a:r>
              <a:rPr lang="id-ID" dirty="0"/>
              <a:t>Coinbase</a:t>
            </a:r>
            <a:r>
              <a:rPr lang="en-US" dirty="0"/>
              <a:t>, </a:t>
            </a:r>
            <a:r>
              <a:rPr lang="en-US" dirty="0" err="1"/>
              <a:t>dll</a:t>
            </a:r>
            <a:r>
              <a:rPr lang="en-US" dirty="0"/>
              <a:t>. </a:t>
            </a:r>
            <a:r>
              <a:rPr lang="en-US" dirty="0" err="1"/>
              <a:t>Dengan</a:t>
            </a:r>
            <a:r>
              <a:rPr lang="en-US" dirty="0"/>
              <a:t> </a:t>
            </a:r>
            <a:r>
              <a:rPr lang="en-US" dirty="0" err="1"/>
              <a:t>tujuan</a:t>
            </a:r>
            <a:r>
              <a:rPr lang="en-US" dirty="0"/>
              <a:t>, </a:t>
            </a:r>
            <a:r>
              <a:rPr lang="en-US" dirty="0" err="1"/>
              <a:t>dapat</a:t>
            </a:r>
            <a:r>
              <a:rPr lang="en-US" dirty="0"/>
              <a:t> </a:t>
            </a:r>
            <a:r>
              <a:rPr lang="en-US" dirty="0" err="1"/>
              <a:t>melakukan</a:t>
            </a:r>
            <a:r>
              <a:rPr lang="en-US" dirty="0"/>
              <a:t> </a:t>
            </a:r>
            <a:r>
              <a:rPr lang="en-US" dirty="0" err="1"/>
              <a:t>automatisasi</a:t>
            </a:r>
            <a:r>
              <a:rPr lang="en-US" dirty="0"/>
              <a:t> execute </a:t>
            </a:r>
            <a:r>
              <a:rPr lang="en-US" dirty="0" err="1"/>
              <a:t>dalam</a:t>
            </a:r>
            <a:r>
              <a:rPr lang="en-US" dirty="0"/>
              <a:t> sell or buy</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Secara</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periodic kami juga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akan</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mencoba</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a:t>
            </a:r>
            <a:r>
              <a:rPr kumimoji="0" lang="en-US" sz="1100" b="1" i="0" u="none" strike="noStrike" kern="0" cap="none" spc="0" normalizeH="0" baseline="0" noProof="0" dirty="0" err="1">
                <a:ln>
                  <a:noFill/>
                </a:ln>
                <a:solidFill>
                  <a:schemeClr val="tx1"/>
                </a:solidFill>
                <a:effectLst/>
                <a:uLnTx/>
                <a:uFillTx/>
                <a:latin typeface="Fira Sans Extra Condensed SemiBold"/>
                <a:sym typeface="Fira Sans Extra Condensed SemiBold"/>
              </a:rPr>
              <a:t>melakukan</a:t>
            </a:r>
            <a:r>
              <a:rPr kumimoji="0" lang="en-US" sz="1100" b="1" i="0" u="none" strike="noStrike" kern="0" cap="none" spc="0" normalizeH="0" baseline="0" noProof="0" dirty="0">
                <a:ln>
                  <a:noFill/>
                </a:ln>
                <a:solidFill>
                  <a:schemeClr val="tx1"/>
                </a:solidFill>
                <a:effectLst/>
                <a:uLnTx/>
                <a:uFillTx/>
                <a:latin typeface="Fira Sans Extra Condensed SemiBold"/>
                <a:sym typeface="Fira Sans Extra Condensed SemiBold"/>
              </a:rPr>
              <a:t> </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Web scraping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untuk</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id-ID" sz="1800" kern="100" dirty="0">
                <a:effectLst/>
                <a:latin typeface="Times New Roman" panose="02020603050405020304" pitchFamily="18" charset="0"/>
                <a:ea typeface="Calibri" panose="020F0502020204030204" pitchFamily="34" charset="0"/>
                <a:cs typeface="Arial" panose="020B0604020202020204" pitchFamily="34" charset="0"/>
              </a:rPr>
              <a:t>berita terkait aset kripto, yang mungkin menjadi fitur untuk model prediksi harg</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a,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ataupun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sekedar</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untuk</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memberikan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informasi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kepada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user</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Menambahkan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lebih</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banyak</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jenis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token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terutama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pada token layer 1,2 dan juga NFT</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Mencoba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untuk</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menghubungkan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terhadap</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decentralize app,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seperti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pada blockchain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Etherium</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pada web3 library</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Menjadikan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metablock</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sebagai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wadah</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informasi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terkait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token metaverse</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Membuat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model yang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dapat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memprediksi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risiko</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fraud pada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setiap</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token,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sehingga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user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dapat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memilih</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bertransaksi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pada token yang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lebih</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aman</a:t>
            </a:r>
            <a:endParaRPr lang="en-US" sz="1800" kern="100" dirty="0">
              <a:effectLst/>
              <a:latin typeface="Times New Roman" panose="02020603050405020304" pitchFamily="18"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Menambahkan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fitur</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personal finance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seperti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Perencanaan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finansial</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jangka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panjang</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yaitu</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dengan</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mengidentifikasi</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kebutuhan</a:t>
            </a:r>
            <a:r>
              <a:rPr lang="en-US" sz="1800" kern="100" dirty="0">
                <a:effectLst/>
                <a:latin typeface="Calibri" panose="020F0502020204030204" pitchFamily="34" charset="0"/>
                <a:ea typeface="Calibri" panose="020F0502020204030204" pitchFamily="34" charset="0"/>
                <a:cs typeface="Arial" panose="020B0604020202020204" pitchFamily="34" charset="0"/>
              </a:rPr>
              <a:t> user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terkait</a:t>
            </a:r>
            <a:r>
              <a:rPr lang="en-US" sz="1800" kern="100" dirty="0">
                <a:effectLst/>
                <a:latin typeface="Calibri" panose="020F0502020204030204" pitchFamily="34" charset="0"/>
                <a:ea typeface="Calibri" panose="020F0502020204030204" pitchFamily="34" charset="0"/>
                <a:cs typeface="Arial" panose="020B0604020202020204" pitchFamily="34" charset="0"/>
              </a:rPr>
              <a:t> dana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pensiun</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dengan</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menginputkan</a:t>
            </a:r>
            <a:r>
              <a:rPr lang="en-US" sz="1800" kern="100" dirty="0">
                <a:effectLst/>
                <a:latin typeface="Calibri" panose="020F0502020204030204" pitchFamily="34" charset="0"/>
                <a:ea typeface="Calibri" panose="020F0502020204030204" pitchFamily="34" charset="0"/>
                <a:cs typeface="Arial" panose="020B0604020202020204" pitchFamily="34" charset="0"/>
              </a:rPr>
              <a:t> target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pensiun</a:t>
            </a:r>
            <a:r>
              <a:rPr lang="en-US" sz="1800" kern="100" dirty="0">
                <a:effectLst/>
                <a:latin typeface="Calibri" panose="020F0502020204030204" pitchFamily="34" charset="0"/>
                <a:ea typeface="Calibri" panose="020F0502020204030204" pitchFamily="34" charset="0"/>
                <a:cs typeface="Arial" panose="020B0604020202020204" pitchFamily="34" charset="0"/>
              </a:rPr>
              <a:t>, target return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tahunan</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kern="100" dirty="0">
                <a:effectLst/>
                <a:latin typeface="Calibri" panose="020F0502020204030204" pitchFamily="34" charset="0"/>
                <a:ea typeface="Calibri" panose="020F0502020204030204" pitchFamily="34" charset="0"/>
                <a:cs typeface="Arial" panose="020B0604020202020204" pitchFamily="34" charset="0"/>
              </a:rPr>
              <a:t>Serta variable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lainnya</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kemudian</a:t>
            </a:r>
            <a:r>
              <a:rPr lang="en-US" sz="1800" kern="100" dirty="0">
                <a:effectLst/>
                <a:latin typeface="Calibri" panose="020F0502020204030204" pitchFamily="34" charset="0"/>
                <a:ea typeface="Calibri" panose="020F0502020204030204" pitchFamily="34" charset="0"/>
                <a:cs typeface="Arial" panose="020B0604020202020204" pitchFamily="34" charset="0"/>
              </a:rPr>
              <a:t> model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dapat</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memprediksi</a:t>
            </a:r>
            <a:r>
              <a:rPr lang="en-US" sz="1800" kern="100" dirty="0">
                <a:effectLst/>
                <a:latin typeface="Calibri" panose="020F0502020204030204" pitchFamily="34" charset="0"/>
                <a:ea typeface="Calibri" panose="020F0502020204030204" pitchFamily="34" charset="0"/>
                <a:cs typeface="Arial" panose="020B0604020202020204" pitchFamily="34" charset="0"/>
              </a:rPr>
              <a:t> token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apa</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saja</a:t>
            </a:r>
            <a:r>
              <a:rPr lang="en-US" sz="1800" kern="100" dirty="0">
                <a:effectLst/>
                <a:latin typeface="Calibri" panose="020F0502020204030204" pitchFamily="34" charset="0"/>
                <a:ea typeface="Calibri" panose="020F0502020204030204" pitchFamily="34" charset="0"/>
                <a:cs typeface="Arial" panose="020B0604020202020204" pitchFamily="34" charset="0"/>
              </a:rPr>
              <a:t> yang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dapat</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dibeli</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secara</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bertahap</a:t>
            </a:r>
            <a:r>
              <a:rPr lang="en-US" sz="1800" kern="100" dirty="0">
                <a:effectLst/>
                <a:latin typeface="Calibri" panose="020F0502020204030204" pitchFamily="34" charset="0"/>
                <a:ea typeface="Calibri" panose="020F0502020204030204" pitchFamily="34" charset="0"/>
                <a:cs typeface="Arial" panose="020B0604020202020204" pitchFamily="34" charset="0"/>
              </a:rPr>
              <a:t> Dan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dikeep</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dalam</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jangka</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waktu</a:t>
            </a:r>
            <a:r>
              <a:rPr lang="en-US" sz="1800" kern="100" dirty="0">
                <a:effectLst/>
                <a:latin typeface="Calibri" panose="020F0502020204030204" pitchFamily="34" charset="0"/>
                <a:ea typeface="Calibri" panose="020F0502020204030204" pitchFamily="34" charset="0"/>
                <a:cs typeface="Arial" panose="020B0604020202020204" pitchFamily="34" charset="0"/>
              </a:rPr>
              <a:t> yang Panjang,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sesuai</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dengan</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tujuan</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finansial</a:t>
            </a:r>
            <a:r>
              <a:rPr lang="en-US" sz="1800" kern="100" dirty="0">
                <a:effectLst/>
                <a:latin typeface="Calibri" panose="020F0502020204030204" pitchFamily="34" charset="0"/>
                <a:ea typeface="Calibri" panose="020F0502020204030204" pitchFamily="34" charset="0"/>
                <a:cs typeface="Arial" panose="020B0604020202020204" pitchFamily="34" charset="0"/>
              </a:rPr>
              <a:t> planning user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tersebut</a:t>
            </a:r>
            <a:r>
              <a:rPr lang="en-US" sz="1800" kern="100">
                <a:effectLst/>
                <a:latin typeface="Calibri" panose="020F0502020204030204" pitchFamily="34" charset="0"/>
                <a:ea typeface="Calibri" panose="020F0502020204030204" pitchFamily="34" charset="0"/>
                <a:cs typeface="Arial" panose="020B0604020202020204" pitchFamily="34" charset="0"/>
              </a:rPr>
              <a:t>.</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sz="1800" kern="100" dirty="0">
              <a:effectLst/>
              <a:latin typeface="Times New Roman" panose="02020603050405020304" pitchFamily="18" charset="0"/>
              <a:ea typeface="Calibri" panose="020F050202020403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Sekian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Presentasi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dari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Kelompok</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Kami,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Terima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kasih</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atas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perhatiannya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saya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kembalikan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kepada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moderator</a:t>
            </a:r>
            <a:endParaRPr lang="id-ID" sz="1800" kern="100" dirty="0">
              <a:effectLst/>
              <a:latin typeface="Calibri" panose="020F0502020204030204" pitchFamily="34"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sz="1800" kern="100" dirty="0">
              <a:effectLst/>
              <a:latin typeface="Times New Roman" panose="02020603050405020304" pitchFamily="18"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id-ID" sz="1800" kern="100" dirty="0">
              <a:effectLst/>
              <a:latin typeface="Calibri" panose="020F0502020204030204" pitchFamily="34" charset="0"/>
              <a:ea typeface="Calibri" panose="020F0502020204030204" pitchFamily="34" charset="0"/>
              <a:cs typeface="Arial" panose="020B0604020202020204" pitchFamily="34" charset="0"/>
            </a:endParaRP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endParaRPr kumimoji="0" lang="id-ID" sz="1100" b="1" i="0" u="none" strike="noStrike" kern="0" cap="none" spc="0" normalizeH="0" baseline="0" noProof="0" dirty="0">
              <a:ln>
                <a:noFill/>
              </a:ln>
              <a:solidFill>
                <a:schemeClr val="tx1"/>
              </a:solidFill>
              <a:effectLst/>
              <a:uLnTx/>
              <a:uFillTx/>
              <a:latin typeface="Fira Sans Extra Condensed SemiBold"/>
              <a:sym typeface="Fira Sans Extra Condensed SemiBold"/>
            </a:endParaRPr>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Clr>
                <a:schemeClr val="dk1"/>
              </a:buClr>
              <a:buSzPts val="1800"/>
              <a:buChar char="●"/>
              <a:defRPr>
                <a:solidFill>
                  <a:schemeClr val="dk1"/>
                </a:solidFill>
              </a:defRPr>
            </a:lvl1pPr>
            <a:lvl2pPr marL="914400" lvl="1" indent="-317500" rtl="0">
              <a:spcBef>
                <a:spcPts val="0"/>
              </a:spcBef>
              <a:spcAft>
                <a:spcPts val="0"/>
              </a:spcAft>
              <a:buClr>
                <a:schemeClr val="dk1"/>
              </a:buClr>
              <a:buSzPts val="1400"/>
              <a:buChar char="○"/>
              <a:defRPr>
                <a:solidFill>
                  <a:schemeClr val="dk1"/>
                </a:solidFill>
              </a:defRPr>
            </a:lvl2pPr>
            <a:lvl3pPr marL="1371600" lvl="2" indent="-317500" rtl="0">
              <a:spcBef>
                <a:spcPts val="0"/>
              </a:spcBef>
              <a:spcAft>
                <a:spcPts val="0"/>
              </a:spcAft>
              <a:buClr>
                <a:schemeClr val="dk1"/>
              </a:buClr>
              <a:buSzPts val="1400"/>
              <a:buChar char="■"/>
              <a:defRPr>
                <a:solidFill>
                  <a:schemeClr val="dk1"/>
                </a:solidFill>
              </a:defRPr>
            </a:lvl3pPr>
            <a:lvl4pPr marL="1828800" lvl="3" indent="-317500" rtl="0">
              <a:spcBef>
                <a:spcPts val="0"/>
              </a:spcBef>
              <a:spcAft>
                <a:spcPts val="0"/>
              </a:spcAft>
              <a:buClr>
                <a:schemeClr val="dk1"/>
              </a:buClr>
              <a:buSzPts val="1400"/>
              <a:buChar char="●"/>
              <a:defRPr>
                <a:solidFill>
                  <a:schemeClr val="dk1"/>
                </a:solidFill>
              </a:defRPr>
            </a:lvl4pPr>
            <a:lvl5pPr marL="2286000" lvl="4" indent="-317500" rtl="0">
              <a:spcBef>
                <a:spcPts val="0"/>
              </a:spcBef>
              <a:spcAft>
                <a:spcPts val="0"/>
              </a:spcAft>
              <a:buClr>
                <a:schemeClr val="dk1"/>
              </a:buClr>
              <a:buSzPts val="1400"/>
              <a:buChar char="○"/>
              <a:defRPr>
                <a:solidFill>
                  <a:schemeClr val="dk1"/>
                </a:solidFill>
              </a:defRPr>
            </a:lvl5pPr>
            <a:lvl6pPr marL="2743200" lvl="5" indent="-317500" rtl="0">
              <a:spcBef>
                <a:spcPts val="0"/>
              </a:spcBef>
              <a:spcAft>
                <a:spcPts val="0"/>
              </a:spcAft>
              <a:buClr>
                <a:schemeClr val="dk1"/>
              </a:buClr>
              <a:buSzPts val="1400"/>
              <a:buChar char="■"/>
              <a:defRPr>
                <a:solidFill>
                  <a:schemeClr val="dk1"/>
                </a:solidFill>
              </a:defRPr>
            </a:lvl6pPr>
            <a:lvl7pPr marL="3200400" lvl="6" indent="-317500" rtl="0">
              <a:spcBef>
                <a:spcPts val="0"/>
              </a:spcBef>
              <a:spcAft>
                <a:spcPts val="0"/>
              </a:spcAft>
              <a:buClr>
                <a:schemeClr val="dk1"/>
              </a:buClr>
              <a:buSzPts val="1400"/>
              <a:buChar char="●"/>
              <a:defRPr>
                <a:solidFill>
                  <a:schemeClr val="dk1"/>
                </a:solidFill>
              </a:defRPr>
            </a:lvl7pPr>
            <a:lvl8pPr marL="3657600" lvl="7" indent="-317500" rtl="0">
              <a:spcBef>
                <a:spcPts val="0"/>
              </a:spcBef>
              <a:spcAft>
                <a:spcPts val="0"/>
              </a:spcAft>
              <a:buClr>
                <a:schemeClr val="dk1"/>
              </a:buClr>
              <a:buSzPts val="1400"/>
              <a:buChar char="○"/>
              <a:defRPr>
                <a:solidFill>
                  <a:schemeClr val="dk1"/>
                </a:solidFill>
              </a:defRPr>
            </a:lvl8pPr>
            <a:lvl9pPr marL="4114800" lvl="8" indent="-317500" rtl="0">
              <a:spcBef>
                <a:spcPts val="0"/>
              </a:spcBef>
              <a:spcAft>
                <a:spcPts val="0"/>
              </a:spcAft>
              <a:buClr>
                <a:schemeClr val="dk1"/>
              </a:buClr>
              <a:buSzPts val="1400"/>
              <a:buChar char="■"/>
              <a:defRPr>
                <a:solidFill>
                  <a:schemeClr val="dk1"/>
                </a:solidFill>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lt2"/>
              </a:buClr>
              <a:buSzPts val="1800"/>
              <a:buChar char="●"/>
              <a:defRPr sz="1800">
                <a:solidFill>
                  <a:schemeClr val="lt2"/>
                </a:solidFill>
              </a:defRPr>
            </a:lvl1pPr>
            <a:lvl2pPr marL="914400" lvl="1" indent="-317500" rtl="0">
              <a:lnSpc>
                <a:spcPct val="115000"/>
              </a:lnSpc>
              <a:spcBef>
                <a:spcPts val="0"/>
              </a:spcBef>
              <a:spcAft>
                <a:spcPts val="0"/>
              </a:spcAft>
              <a:buClr>
                <a:schemeClr val="lt2"/>
              </a:buClr>
              <a:buSzPts val="1400"/>
              <a:buChar char="○"/>
              <a:defRPr>
                <a:solidFill>
                  <a:schemeClr val="lt2"/>
                </a:solidFill>
              </a:defRPr>
            </a:lvl2pPr>
            <a:lvl3pPr marL="1371600" lvl="2" indent="-317500" rtl="0">
              <a:lnSpc>
                <a:spcPct val="115000"/>
              </a:lnSpc>
              <a:spcBef>
                <a:spcPts val="0"/>
              </a:spcBef>
              <a:spcAft>
                <a:spcPts val="0"/>
              </a:spcAft>
              <a:buClr>
                <a:schemeClr val="lt2"/>
              </a:buClr>
              <a:buSzPts val="1400"/>
              <a:buChar char="■"/>
              <a:defRPr>
                <a:solidFill>
                  <a:schemeClr val="lt2"/>
                </a:solidFill>
              </a:defRPr>
            </a:lvl3pPr>
            <a:lvl4pPr marL="1828800" lvl="3" indent="-317500" rtl="0">
              <a:lnSpc>
                <a:spcPct val="115000"/>
              </a:lnSpc>
              <a:spcBef>
                <a:spcPts val="0"/>
              </a:spcBef>
              <a:spcAft>
                <a:spcPts val="0"/>
              </a:spcAft>
              <a:buClr>
                <a:schemeClr val="lt2"/>
              </a:buClr>
              <a:buSzPts val="1400"/>
              <a:buChar char="●"/>
              <a:defRPr>
                <a:solidFill>
                  <a:schemeClr val="lt2"/>
                </a:solidFill>
              </a:defRPr>
            </a:lvl4pPr>
            <a:lvl5pPr marL="2286000" lvl="4" indent="-317500" rtl="0">
              <a:lnSpc>
                <a:spcPct val="115000"/>
              </a:lnSpc>
              <a:spcBef>
                <a:spcPts val="0"/>
              </a:spcBef>
              <a:spcAft>
                <a:spcPts val="0"/>
              </a:spcAft>
              <a:buClr>
                <a:schemeClr val="lt2"/>
              </a:buClr>
              <a:buSzPts val="1400"/>
              <a:buChar char="○"/>
              <a:defRPr>
                <a:solidFill>
                  <a:schemeClr val="lt2"/>
                </a:solidFill>
              </a:defRPr>
            </a:lvl5pPr>
            <a:lvl6pPr marL="2743200" lvl="5" indent="-317500" rtl="0">
              <a:lnSpc>
                <a:spcPct val="115000"/>
              </a:lnSpc>
              <a:spcBef>
                <a:spcPts val="0"/>
              </a:spcBef>
              <a:spcAft>
                <a:spcPts val="0"/>
              </a:spcAft>
              <a:buClr>
                <a:schemeClr val="lt2"/>
              </a:buClr>
              <a:buSzPts val="1400"/>
              <a:buChar char="■"/>
              <a:defRPr>
                <a:solidFill>
                  <a:schemeClr val="lt2"/>
                </a:solidFill>
              </a:defRPr>
            </a:lvl6pPr>
            <a:lvl7pPr marL="3200400" lvl="6" indent="-317500" rtl="0">
              <a:lnSpc>
                <a:spcPct val="115000"/>
              </a:lnSpc>
              <a:spcBef>
                <a:spcPts val="0"/>
              </a:spcBef>
              <a:spcAft>
                <a:spcPts val="0"/>
              </a:spcAft>
              <a:buClr>
                <a:schemeClr val="lt2"/>
              </a:buClr>
              <a:buSzPts val="1400"/>
              <a:buChar char="●"/>
              <a:defRPr>
                <a:solidFill>
                  <a:schemeClr val="lt2"/>
                </a:solidFill>
              </a:defRPr>
            </a:lvl7pPr>
            <a:lvl8pPr marL="3657600" lvl="7" indent="-317500" rtl="0">
              <a:lnSpc>
                <a:spcPct val="115000"/>
              </a:lnSpc>
              <a:spcBef>
                <a:spcPts val="0"/>
              </a:spcBef>
              <a:spcAft>
                <a:spcPts val="0"/>
              </a:spcAft>
              <a:buClr>
                <a:schemeClr val="lt2"/>
              </a:buClr>
              <a:buSzPts val="1400"/>
              <a:buChar char="○"/>
              <a:defRPr>
                <a:solidFill>
                  <a:schemeClr val="lt2"/>
                </a:solidFill>
              </a:defRPr>
            </a:lvl8pPr>
            <a:lvl9pPr marL="4114800" lvl="8" indent="-317500" rtl="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lt2"/>
                </a:solidFill>
              </a:defRPr>
            </a:lvl1pPr>
            <a:lvl2pPr lvl="1" algn="r" rtl="0">
              <a:buNone/>
              <a:defRPr sz="1000">
                <a:solidFill>
                  <a:schemeClr val="lt2"/>
                </a:solidFill>
              </a:defRPr>
            </a:lvl2pPr>
            <a:lvl3pPr lvl="2" algn="r" rtl="0">
              <a:buNone/>
              <a:defRPr sz="1000">
                <a:solidFill>
                  <a:schemeClr val="lt2"/>
                </a:solidFill>
              </a:defRPr>
            </a:lvl3pPr>
            <a:lvl4pPr lvl="3" algn="r" rtl="0">
              <a:buNone/>
              <a:defRPr sz="1000">
                <a:solidFill>
                  <a:schemeClr val="lt2"/>
                </a:solidFill>
              </a:defRPr>
            </a:lvl4pPr>
            <a:lvl5pPr lvl="4" algn="r" rtl="0">
              <a:buNone/>
              <a:defRPr sz="1000">
                <a:solidFill>
                  <a:schemeClr val="lt2"/>
                </a:solidFill>
              </a:defRPr>
            </a:lvl5pPr>
            <a:lvl6pPr lvl="5" algn="r" rtl="0">
              <a:buNone/>
              <a:defRPr sz="1000">
                <a:solidFill>
                  <a:schemeClr val="lt2"/>
                </a:solidFill>
              </a:defRPr>
            </a:lvl6pPr>
            <a:lvl7pPr lvl="6" algn="r" rtl="0">
              <a:buNone/>
              <a:defRPr sz="1000">
                <a:solidFill>
                  <a:schemeClr val="lt2"/>
                </a:solidFill>
              </a:defRPr>
            </a:lvl7pPr>
            <a:lvl8pPr lvl="7" algn="r" rtl="0">
              <a:buNone/>
              <a:defRPr sz="1000">
                <a:solidFill>
                  <a:schemeClr val="lt2"/>
                </a:solidFill>
              </a:defRPr>
            </a:lvl8pPr>
            <a:lvl9pPr lvl="8" algn="r" rtl="0">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image" Target="../media/image2.jpg"/><Relationship Id="rId7" Type="http://schemas.openxmlformats.org/officeDocument/2006/relationships/hyperlink" Target="https://www.linkedin.com/in/suhardiman-agung-9589ab3a"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hyperlink" Target="https://www.linkedin.com/in/ragunnn/" TargetMode="External"/><Relationship Id="rId5" Type="http://schemas.microsoft.com/office/2007/relationships/hdphoto" Target="../media/hdphoto1.wdp"/><Relationship Id="rId10" Type="http://schemas.openxmlformats.org/officeDocument/2006/relationships/hyperlink" Target="https://github.com/sumankwan" TargetMode="External"/><Relationship Id="rId4" Type="http://schemas.openxmlformats.org/officeDocument/2006/relationships/image" Target="../media/image3.png"/><Relationship Id="rId9" Type="http://schemas.openxmlformats.org/officeDocument/2006/relationships/hyperlink" Target="https://github.com/rahmad07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2.png"/><Relationship Id="rId5" Type="http://schemas.openxmlformats.org/officeDocument/2006/relationships/image" Target="../media/image11.jp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4.png"/><Relationship Id="rId4" Type="http://schemas.openxmlformats.org/officeDocument/2006/relationships/hyperlink" Target="https://www.sciencedirect.com/science/article/abs/pii/S1057521920302477"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98"/>
        <p:cNvGrpSpPr/>
        <p:nvPr/>
      </p:nvGrpSpPr>
      <p:grpSpPr>
        <a:xfrm>
          <a:off x="0" y="0"/>
          <a:ext cx="0" cy="0"/>
          <a:chOff x="0" y="0"/>
          <a:chExt cx="0" cy="0"/>
        </a:xfrm>
      </p:grpSpPr>
      <p:sp>
        <p:nvSpPr>
          <p:cNvPr id="101" name="Google Shape;101;p25"/>
          <p:cNvSpPr txBox="1"/>
          <p:nvPr/>
        </p:nvSpPr>
        <p:spPr>
          <a:xfrm>
            <a:off x="6050280" y="-150621"/>
            <a:ext cx="3216060" cy="86174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4400" b="1" dirty="0">
                <a:solidFill>
                  <a:schemeClr val="dk1"/>
                </a:solidFill>
                <a:latin typeface="Front Page Neue" panose="02000500000000000000" pitchFamily="2" charset="0"/>
                <a:ea typeface="Calibri"/>
                <a:cs typeface="Calibri"/>
                <a:sym typeface="Calibri"/>
              </a:rPr>
              <a:t>M E T A B L O C K </a:t>
            </a:r>
          </a:p>
        </p:txBody>
      </p:sp>
      <p:sp>
        <p:nvSpPr>
          <p:cNvPr id="3" name="TextBox 2">
            <a:extLst>
              <a:ext uri="{FF2B5EF4-FFF2-40B4-BE49-F238E27FC236}">
                <a16:creationId xmlns:a16="http://schemas.microsoft.com/office/drawing/2014/main" id="{12A9C349-5ED9-7A5E-2F3F-21BC9DC02BF2}"/>
              </a:ext>
            </a:extLst>
          </p:cNvPr>
          <p:cNvSpPr txBox="1"/>
          <p:nvPr/>
        </p:nvSpPr>
        <p:spPr>
          <a:xfrm>
            <a:off x="5229000" y="508738"/>
            <a:ext cx="5310000" cy="261610"/>
          </a:xfrm>
          <a:prstGeom prst="rect">
            <a:avLst/>
          </a:prstGeom>
          <a:noFill/>
        </p:spPr>
        <p:txBody>
          <a:bodyPr wrap="square">
            <a:spAutoFit/>
          </a:bodyPr>
          <a:lstStyle/>
          <a:p>
            <a:pPr marL="0" lvl="0" indent="0" algn="l" rtl="0">
              <a:spcBef>
                <a:spcPts val="0"/>
              </a:spcBef>
              <a:spcAft>
                <a:spcPts val="0"/>
              </a:spcAft>
              <a:buNone/>
            </a:pPr>
            <a:r>
              <a:rPr lang="en-US" sz="1050" b="1" dirty="0">
                <a:solidFill>
                  <a:schemeClr val="dk1"/>
                </a:solidFill>
                <a:latin typeface="Montserrat" panose="02000505000000020004" pitchFamily="2" charset="0"/>
                <a:ea typeface="Calibri"/>
                <a:cs typeface="Calibri"/>
                <a:sym typeface="Calibri"/>
              </a:rPr>
              <a:t>We Help You Navigate Through The Metaverse With AI</a:t>
            </a:r>
          </a:p>
        </p:txBody>
      </p:sp>
      <p:sp>
        <p:nvSpPr>
          <p:cNvPr id="5" name="TextBox 4">
            <a:extLst>
              <a:ext uri="{FF2B5EF4-FFF2-40B4-BE49-F238E27FC236}">
                <a16:creationId xmlns:a16="http://schemas.microsoft.com/office/drawing/2014/main" id="{E069C86E-7D27-B88B-21BA-E83A8B5F720C}"/>
              </a:ext>
            </a:extLst>
          </p:cNvPr>
          <p:cNvSpPr txBox="1"/>
          <p:nvPr/>
        </p:nvSpPr>
        <p:spPr>
          <a:xfrm rot="21369356">
            <a:off x="6767711" y="4596761"/>
            <a:ext cx="2560155" cy="276999"/>
          </a:xfrm>
          <a:prstGeom prst="rect">
            <a:avLst/>
          </a:prstGeom>
          <a:noFill/>
        </p:spPr>
        <p:txBody>
          <a:bodyPr wrap="square">
            <a:spAutoFit/>
          </a:bodyPr>
          <a:lstStyle/>
          <a:p>
            <a:pPr marL="0" lvl="0" indent="0" algn="l" rtl="0">
              <a:spcBef>
                <a:spcPts val="0"/>
              </a:spcBef>
              <a:spcAft>
                <a:spcPts val="0"/>
              </a:spcAft>
              <a:buNone/>
            </a:pPr>
            <a:r>
              <a:rPr lang="id-ID" sz="1200" b="1" dirty="0">
                <a:solidFill>
                  <a:schemeClr val="dk1"/>
                </a:solidFill>
                <a:latin typeface="Montserrat" panose="02000505000000020004" pitchFamily="2" charset="0"/>
                <a:ea typeface="Calibri"/>
                <a:cs typeface="Calibri"/>
                <a:sym typeface="Calibri"/>
              </a:rPr>
              <a:t>By: Rahmad</a:t>
            </a:r>
            <a:r>
              <a:rPr lang="en-US" sz="1200" b="1" dirty="0">
                <a:solidFill>
                  <a:schemeClr val="dk1"/>
                </a:solidFill>
                <a:latin typeface="Montserrat" panose="02000505000000020004" pitchFamily="2" charset="0"/>
                <a:ea typeface="Calibri"/>
                <a:cs typeface="Calibri"/>
                <a:sym typeface="Calibri"/>
              </a:rPr>
              <a:t> and </a:t>
            </a:r>
            <a:r>
              <a:rPr lang="id-ID" sz="1200" b="1" dirty="0">
                <a:solidFill>
                  <a:schemeClr val="dk1"/>
                </a:solidFill>
                <a:latin typeface="Montserrat" panose="02000505000000020004" pitchFamily="2" charset="0"/>
                <a:ea typeface="Calibri"/>
                <a:cs typeface="Calibri"/>
                <a:sym typeface="Calibri"/>
              </a:rPr>
              <a:t>Suhardiman</a:t>
            </a:r>
          </a:p>
        </p:txBody>
      </p:sp>
      <p:sp>
        <p:nvSpPr>
          <p:cNvPr id="4" name="Google Shape;106;p26">
            <a:extLst>
              <a:ext uri="{FF2B5EF4-FFF2-40B4-BE49-F238E27FC236}">
                <a16:creationId xmlns:a16="http://schemas.microsoft.com/office/drawing/2014/main" id="{16EDB25B-B035-614A-EA08-F7F15D9A0A75}"/>
              </a:ext>
            </a:extLst>
          </p:cNvPr>
          <p:cNvSpPr txBox="1"/>
          <p:nvPr/>
        </p:nvSpPr>
        <p:spPr>
          <a:xfrm rot="320201">
            <a:off x="3889059" y="1641551"/>
            <a:ext cx="2366668"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i="1" kern="300" dirty="0">
                <a:solidFill>
                  <a:schemeClr val="tx1"/>
                </a:solidFill>
                <a:latin typeface="Front Page Neue" panose="02000500000000000000" pitchFamily="2" charset="0"/>
                <a:ea typeface="Calibri"/>
                <a:cs typeface="Calibri"/>
                <a:sym typeface="Calibri"/>
              </a:rPr>
              <a:t>MetaBlock</a:t>
            </a:r>
            <a:endParaRPr sz="2000" b="1" i="1" kern="300" dirty="0">
              <a:solidFill>
                <a:schemeClr val="tx1"/>
              </a:solidFill>
              <a:latin typeface="Front Page Neue" panose="02000500000000000000" pitchFamily="2" charset="0"/>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48B375E-4615-52DA-C1CF-BD599DF25409}"/>
              </a:ext>
            </a:extLst>
          </p:cNvPr>
          <p:cNvSpPr txBox="1"/>
          <p:nvPr/>
        </p:nvSpPr>
        <p:spPr>
          <a:xfrm>
            <a:off x="3657857" y="700889"/>
            <a:ext cx="1733293" cy="461665"/>
          </a:xfrm>
          <a:prstGeom prst="rect">
            <a:avLst/>
          </a:prstGeom>
          <a:noFill/>
        </p:spPr>
        <p:txBody>
          <a:bodyPr wrap="square">
            <a:spAutoFit/>
          </a:bodyPr>
          <a:lstStyle/>
          <a:p>
            <a:r>
              <a:rPr lang="en-US" sz="2400" b="1" dirty="0" err="1">
                <a:solidFill>
                  <a:schemeClr val="tx1"/>
                </a:solidFill>
                <a:latin typeface="Fira Sans Extra Condensed SemiBold"/>
                <a:sym typeface="Fira Sans Extra Condensed SemiBold"/>
              </a:rPr>
              <a:t>MetaBlock</a:t>
            </a:r>
            <a:endParaRPr kumimoji="0" lang="id-ID" sz="2400" b="1" i="0" strike="noStrike" kern="0" cap="none" spc="0" normalizeH="0" baseline="0" noProof="0" dirty="0">
              <a:ln>
                <a:noFill/>
              </a:ln>
              <a:solidFill>
                <a:schemeClr val="tx1"/>
              </a:solidFill>
              <a:effectLst/>
              <a:uLnTx/>
              <a:uFillTx/>
              <a:latin typeface="Fira Sans Extra Condensed SemiBold"/>
              <a:sym typeface="Fira Sans Extra Condensed SemiBold"/>
            </a:endParaRPr>
          </a:p>
        </p:txBody>
      </p:sp>
      <p:sp>
        <p:nvSpPr>
          <p:cNvPr id="7" name="TextBox 6">
            <a:extLst>
              <a:ext uri="{FF2B5EF4-FFF2-40B4-BE49-F238E27FC236}">
                <a16:creationId xmlns:a16="http://schemas.microsoft.com/office/drawing/2014/main" id="{B2F303F5-DCE6-B066-6383-1904267C2210}"/>
              </a:ext>
            </a:extLst>
          </p:cNvPr>
          <p:cNvSpPr txBox="1"/>
          <p:nvPr/>
        </p:nvSpPr>
        <p:spPr>
          <a:xfrm>
            <a:off x="2418461" y="3404088"/>
            <a:ext cx="4081399" cy="1015663"/>
          </a:xfrm>
          <a:prstGeom prst="rect">
            <a:avLst/>
          </a:prstGeom>
          <a:solidFill>
            <a:schemeClr val="lt1"/>
          </a:solidFill>
          <a:effectLst>
            <a:outerShdw blurRad="50800" dist="50800" dir="5400000" algn="ctr" rotWithShape="0">
              <a:srgbClr val="000000"/>
            </a:outerShdw>
          </a:effectLst>
        </p:spPr>
        <p:txBody>
          <a:bodyPr wrap="square">
            <a:spAutoFit/>
          </a:bodyPr>
          <a:lstStyle/>
          <a:p>
            <a:r>
              <a:rPr lang="en-US" sz="6000" b="1" dirty="0">
                <a:solidFill>
                  <a:schemeClr val="tx1"/>
                </a:solidFill>
                <a:latin typeface="Fira Sans Extra Condensed SemiBold"/>
                <a:sym typeface="Fira Sans Extra Condensed SemiBold"/>
              </a:rPr>
              <a:t>  Thank You</a:t>
            </a:r>
            <a:endParaRPr kumimoji="0" lang="id-ID" sz="6000" b="1" i="0" strike="noStrike" kern="0" cap="none" spc="0" normalizeH="0" baseline="0" noProof="0" dirty="0">
              <a:ln>
                <a:noFill/>
              </a:ln>
              <a:solidFill>
                <a:schemeClr val="tx1"/>
              </a:solidFill>
              <a:effectLst/>
              <a:uLnTx/>
              <a:uFillTx/>
              <a:latin typeface="Fira Sans Extra Condensed SemiBold"/>
              <a:sym typeface="Fira Sans Extra Condensed SemiBold"/>
            </a:endParaRPr>
          </a:p>
        </p:txBody>
      </p:sp>
      <p:sp>
        <p:nvSpPr>
          <p:cNvPr id="3" name="TextBox 2">
            <a:extLst>
              <a:ext uri="{FF2B5EF4-FFF2-40B4-BE49-F238E27FC236}">
                <a16:creationId xmlns:a16="http://schemas.microsoft.com/office/drawing/2014/main" id="{530C5A44-B2B4-FD4F-D958-5263C6AED583}"/>
              </a:ext>
            </a:extLst>
          </p:cNvPr>
          <p:cNvSpPr txBox="1"/>
          <p:nvPr/>
        </p:nvSpPr>
        <p:spPr>
          <a:xfrm>
            <a:off x="2877690" y="4211779"/>
            <a:ext cx="5310000" cy="230832"/>
          </a:xfrm>
          <a:prstGeom prst="rect">
            <a:avLst/>
          </a:prstGeom>
          <a:noFill/>
        </p:spPr>
        <p:txBody>
          <a:bodyPr wrap="square">
            <a:spAutoFit/>
          </a:bodyPr>
          <a:lstStyle/>
          <a:p>
            <a:pPr marL="0" lvl="0" indent="0" algn="l" rtl="0">
              <a:spcBef>
                <a:spcPts val="0"/>
              </a:spcBef>
              <a:spcAft>
                <a:spcPts val="0"/>
              </a:spcAft>
              <a:buNone/>
            </a:pPr>
            <a:r>
              <a:rPr lang="en-US" sz="900" b="1" dirty="0">
                <a:solidFill>
                  <a:schemeClr val="dk1"/>
                </a:solidFill>
                <a:latin typeface="Montserrat" panose="02000505000000020004" pitchFamily="2" charset="0"/>
                <a:ea typeface="Calibri"/>
                <a:cs typeface="Calibri"/>
                <a:sym typeface="Calibri"/>
              </a:rPr>
              <a:t>We Help You Navigate Through The Metaverse With AI</a:t>
            </a:r>
          </a:p>
        </p:txBody>
      </p:sp>
    </p:spTree>
    <p:extLst>
      <p:ext uri="{BB962C8B-B14F-4D97-AF65-F5344CB8AC3E}">
        <p14:creationId xmlns:p14="http://schemas.microsoft.com/office/powerpoint/2010/main" val="290687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105"/>
        <p:cNvGrpSpPr/>
        <p:nvPr/>
      </p:nvGrpSpPr>
      <p:grpSpPr>
        <a:xfrm>
          <a:off x="0" y="0"/>
          <a:ext cx="0" cy="0"/>
          <a:chOff x="0" y="0"/>
          <a:chExt cx="0" cy="0"/>
        </a:xfrm>
      </p:grpSpPr>
      <p:sp>
        <p:nvSpPr>
          <p:cNvPr id="106" name="Google Shape;106;p26"/>
          <p:cNvSpPr txBox="1"/>
          <p:nvPr/>
        </p:nvSpPr>
        <p:spPr>
          <a:xfrm>
            <a:off x="136833" y="-70550"/>
            <a:ext cx="9144000" cy="73863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600" b="1" kern="300" dirty="0">
                <a:solidFill>
                  <a:schemeClr val="bg1"/>
                </a:solidFill>
                <a:latin typeface="Front Page Neue" panose="02000500000000000000" pitchFamily="2" charset="0"/>
                <a:ea typeface="Calibri"/>
                <a:cs typeface="Calibri"/>
                <a:sym typeface="Calibri"/>
              </a:rPr>
              <a:t>I N T R O D U C T I O N</a:t>
            </a:r>
            <a:endParaRPr sz="3600" b="1" kern="300" dirty="0">
              <a:solidFill>
                <a:schemeClr val="bg1"/>
              </a:solidFill>
              <a:latin typeface="Front Page Neue" panose="02000500000000000000" pitchFamily="2" charset="0"/>
              <a:ea typeface="Calibri"/>
              <a:cs typeface="Calibri"/>
              <a:sym typeface="Calibri"/>
            </a:endParaRPr>
          </a:p>
        </p:txBody>
      </p:sp>
      <p:sp>
        <p:nvSpPr>
          <p:cNvPr id="111" name="Google Shape;111;p26"/>
          <p:cNvSpPr txBox="1"/>
          <p:nvPr/>
        </p:nvSpPr>
        <p:spPr>
          <a:xfrm>
            <a:off x="734387" y="2433131"/>
            <a:ext cx="9144000" cy="33852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dirty="0">
                <a:solidFill>
                  <a:schemeClr val="dk1"/>
                </a:solidFill>
                <a:latin typeface="Montserrat" panose="02000505000000020004" pitchFamily="2" charset="0"/>
                <a:ea typeface="Calibri"/>
                <a:cs typeface="Calibri"/>
                <a:sym typeface="Calibri"/>
              </a:rPr>
              <a:t>Collaboration is done on GitHub</a:t>
            </a:r>
            <a:endParaRPr sz="1000" dirty="0">
              <a:solidFill>
                <a:schemeClr val="dk1"/>
              </a:solidFill>
              <a:latin typeface="Montserrat" panose="02000505000000020004" pitchFamily="2" charset="0"/>
              <a:ea typeface="Calibri"/>
              <a:cs typeface="Calibri"/>
              <a:sym typeface="Calibri"/>
            </a:endParaRPr>
          </a:p>
        </p:txBody>
      </p:sp>
      <p:sp>
        <p:nvSpPr>
          <p:cNvPr id="4" name="Rectangle: Rounded Corners 3">
            <a:extLst>
              <a:ext uri="{FF2B5EF4-FFF2-40B4-BE49-F238E27FC236}">
                <a16:creationId xmlns:a16="http://schemas.microsoft.com/office/drawing/2014/main" id="{1C61A55F-A73C-BB95-797C-FDAB519729D2}"/>
              </a:ext>
            </a:extLst>
          </p:cNvPr>
          <p:cNvSpPr/>
          <p:nvPr/>
        </p:nvSpPr>
        <p:spPr>
          <a:xfrm>
            <a:off x="145375" y="937280"/>
            <a:ext cx="3470923" cy="1522811"/>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id-ID"/>
          </a:p>
        </p:txBody>
      </p:sp>
      <p:sp>
        <p:nvSpPr>
          <p:cNvPr id="107" name="Google Shape;107;p26"/>
          <p:cNvSpPr txBox="1"/>
          <p:nvPr/>
        </p:nvSpPr>
        <p:spPr>
          <a:xfrm>
            <a:off x="303886" y="956479"/>
            <a:ext cx="3286460" cy="1261854"/>
          </a:xfrm>
          <a:prstGeom prst="rect">
            <a:avLst/>
          </a:prstGeom>
          <a:noFill/>
          <a:ln>
            <a:noFill/>
          </a:ln>
        </p:spPr>
        <p:txBody>
          <a:bodyPr spcFirstLastPara="1" wrap="square" lIns="91425" tIns="91425" rIns="91425" bIns="91425" anchor="t" anchorCtr="0">
            <a:spAutoFit/>
          </a:bodyPr>
          <a:lstStyle/>
          <a:p>
            <a:pPr lvl="0" algn="l" rtl="0">
              <a:spcBef>
                <a:spcPts val="0"/>
              </a:spcBef>
              <a:spcAft>
                <a:spcPts val="0"/>
              </a:spcAft>
              <a:buClr>
                <a:schemeClr val="bg1"/>
              </a:buClr>
            </a:pPr>
            <a:r>
              <a:rPr lang="en" b="1" dirty="0">
                <a:solidFill>
                  <a:schemeClr val="bg1"/>
                </a:solidFill>
                <a:latin typeface="Montserrat" panose="02000505000000020004" pitchFamily="2" charset="0"/>
                <a:ea typeface="Calibri"/>
                <a:cs typeface="Calibri"/>
                <a:sym typeface="Calibri"/>
              </a:rPr>
              <a:t>RAHMAD GUNAWAN</a:t>
            </a:r>
          </a:p>
          <a:p>
            <a:pPr marL="176213" lvl="0" indent="-176213" algn="l" rtl="0">
              <a:spcBef>
                <a:spcPts val="0"/>
              </a:spcBef>
              <a:spcAft>
                <a:spcPts val="0"/>
              </a:spcAft>
              <a:buClrTx/>
              <a:buSzPts val="1600"/>
              <a:buFont typeface="Arial" panose="020B0604020202020204" pitchFamily="34" charset="0"/>
              <a:buChar char="•"/>
            </a:pPr>
            <a:r>
              <a:rPr lang="en" dirty="0">
                <a:solidFill>
                  <a:schemeClr val="bg1"/>
                </a:solidFill>
                <a:latin typeface="Montserrat" panose="02000505000000020004" pitchFamily="2" charset="0"/>
                <a:ea typeface="Calibri"/>
                <a:cs typeface="Calibri"/>
                <a:sym typeface="Calibri"/>
              </a:rPr>
              <a:t>Developed UI/UX</a:t>
            </a:r>
            <a:endParaRPr dirty="0">
              <a:solidFill>
                <a:schemeClr val="bg1"/>
              </a:solidFill>
              <a:latin typeface="Montserrat" panose="02000505000000020004" pitchFamily="2" charset="0"/>
              <a:ea typeface="Calibri"/>
              <a:cs typeface="Calibri"/>
              <a:sym typeface="Calibri"/>
            </a:endParaRPr>
          </a:p>
          <a:p>
            <a:pPr marL="176213" lvl="0" indent="-176213" algn="l" rtl="0">
              <a:spcBef>
                <a:spcPts val="0"/>
              </a:spcBef>
              <a:spcAft>
                <a:spcPts val="0"/>
              </a:spcAft>
              <a:buClrTx/>
              <a:buSzPts val="1600"/>
              <a:buFont typeface="Arial" panose="020B0604020202020204" pitchFamily="34" charset="0"/>
              <a:buChar char="•"/>
            </a:pPr>
            <a:r>
              <a:rPr lang="en" dirty="0">
                <a:solidFill>
                  <a:schemeClr val="bg1"/>
                </a:solidFill>
                <a:latin typeface="Montserrat" panose="02000505000000020004" pitchFamily="2" charset="0"/>
                <a:ea typeface="Calibri"/>
                <a:cs typeface="Calibri"/>
                <a:sym typeface="Calibri"/>
              </a:rPr>
              <a:t>Created Risk Profiling Mechanism For Users</a:t>
            </a:r>
            <a:endParaRPr dirty="0">
              <a:solidFill>
                <a:schemeClr val="bg1"/>
              </a:solidFill>
              <a:latin typeface="Montserrat" panose="02000505000000020004" pitchFamily="2" charset="0"/>
              <a:ea typeface="Calibri"/>
              <a:cs typeface="Calibri"/>
              <a:sym typeface="Calibri"/>
            </a:endParaRPr>
          </a:p>
          <a:p>
            <a:pPr marL="176213" lvl="0" indent="-176213" algn="l" rtl="0">
              <a:spcBef>
                <a:spcPts val="0"/>
              </a:spcBef>
              <a:spcAft>
                <a:spcPts val="0"/>
              </a:spcAft>
              <a:buClrTx/>
              <a:buSzPts val="1600"/>
              <a:buFont typeface="Arial" panose="020B0604020202020204" pitchFamily="34" charset="0"/>
              <a:buChar char="•"/>
            </a:pPr>
            <a:r>
              <a:rPr lang="en" dirty="0">
                <a:solidFill>
                  <a:schemeClr val="bg1"/>
                </a:solidFill>
                <a:latin typeface="Montserrat" panose="02000505000000020004" pitchFamily="2" charset="0"/>
                <a:ea typeface="Calibri"/>
                <a:cs typeface="Calibri"/>
                <a:sym typeface="Calibri"/>
              </a:rPr>
              <a:t>Managed Deployment</a:t>
            </a:r>
            <a:endParaRPr dirty="0">
              <a:solidFill>
                <a:schemeClr val="bg1"/>
              </a:solidFill>
              <a:latin typeface="Montserrat" panose="02000505000000020004" pitchFamily="2" charset="0"/>
              <a:ea typeface="Calibri"/>
              <a:cs typeface="Calibri"/>
              <a:sym typeface="Calibri"/>
            </a:endParaRPr>
          </a:p>
        </p:txBody>
      </p:sp>
      <p:sp>
        <p:nvSpPr>
          <p:cNvPr id="6" name="Rectangle: Rounded Corners 5">
            <a:extLst>
              <a:ext uri="{FF2B5EF4-FFF2-40B4-BE49-F238E27FC236}">
                <a16:creationId xmlns:a16="http://schemas.microsoft.com/office/drawing/2014/main" id="{FAC7D585-95BF-34A4-84E7-54E6A864F1D0}"/>
              </a:ext>
            </a:extLst>
          </p:cNvPr>
          <p:cNvSpPr/>
          <p:nvPr/>
        </p:nvSpPr>
        <p:spPr>
          <a:xfrm>
            <a:off x="109695" y="2747576"/>
            <a:ext cx="3532555" cy="1398974"/>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id-ID" dirty="0"/>
          </a:p>
        </p:txBody>
      </p:sp>
      <p:pic>
        <p:nvPicPr>
          <p:cNvPr id="10" name="Picture 9">
            <a:extLst>
              <a:ext uri="{FF2B5EF4-FFF2-40B4-BE49-F238E27FC236}">
                <a16:creationId xmlns:a16="http://schemas.microsoft.com/office/drawing/2014/main" id="{C9217687-0DFC-0D8A-F32E-033F5134FBC8}"/>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imgEffect>
                  </a14:imgLayer>
                </a14:imgProps>
              </a:ext>
            </a:extLst>
          </a:blip>
          <a:srcRect l="7704" t="8108" r="7945" b="12552"/>
          <a:stretch/>
        </p:blipFill>
        <p:spPr>
          <a:xfrm>
            <a:off x="626768" y="2178661"/>
            <a:ext cx="215238" cy="202452"/>
          </a:xfrm>
          <a:prstGeom prst="rect">
            <a:avLst/>
          </a:prstGeom>
        </p:spPr>
      </p:pic>
      <p:sp>
        <p:nvSpPr>
          <p:cNvPr id="11" name="TextBox 10">
            <a:extLst>
              <a:ext uri="{FF2B5EF4-FFF2-40B4-BE49-F238E27FC236}">
                <a16:creationId xmlns:a16="http://schemas.microsoft.com/office/drawing/2014/main" id="{0E28C444-5C3F-2CF7-A85E-3FAD92AFF844}"/>
              </a:ext>
            </a:extLst>
          </p:cNvPr>
          <p:cNvSpPr txBox="1"/>
          <p:nvPr/>
        </p:nvSpPr>
        <p:spPr>
          <a:xfrm>
            <a:off x="796452" y="2180480"/>
            <a:ext cx="2774292" cy="215444"/>
          </a:xfrm>
          <a:prstGeom prst="rect">
            <a:avLst/>
          </a:prstGeom>
          <a:noFill/>
        </p:spPr>
        <p:txBody>
          <a:bodyPr wrap="square" rtlCol="0">
            <a:spAutoFit/>
          </a:bodyPr>
          <a:lstStyle/>
          <a:p>
            <a:r>
              <a:rPr lang="en-US" sz="800" dirty="0">
                <a:solidFill>
                  <a:schemeClr val="bg1"/>
                </a:solidFill>
                <a:latin typeface="Montserrat" panose="02000505000000020004" pitchFamily="2" charset="0"/>
                <a:hlinkClick r:id="rId6">
                  <a:extLst>
                    <a:ext uri="{A12FA001-AC4F-418D-AE19-62706E023703}">
                      <ahyp:hlinkClr xmlns:ahyp="http://schemas.microsoft.com/office/drawing/2018/hyperlinkcolor" val="tx"/>
                    </a:ext>
                  </a:extLst>
                </a:hlinkClick>
              </a:rPr>
              <a:t>Rahmad Gunawan</a:t>
            </a:r>
            <a:endParaRPr lang="id-ID" sz="800" dirty="0">
              <a:solidFill>
                <a:schemeClr val="bg1"/>
              </a:solidFill>
              <a:latin typeface="Montserrat" panose="02000505000000020004" pitchFamily="2" charset="0"/>
            </a:endParaRPr>
          </a:p>
        </p:txBody>
      </p:sp>
      <p:sp>
        <p:nvSpPr>
          <p:cNvPr id="16" name="Google Shape;107;p26">
            <a:extLst>
              <a:ext uri="{FF2B5EF4-FFF2-40B4-BE49-F238E27FC236}">
                <a16:creationId xmlns:a16="http://schemas.microsoft.com/office/drawing/2014/main" id="{F6D009F7-F6EF-5ACA-3DC4-CCBD731020AA}"/>
              </a:ext>
            </a:extLst>
          </p:cNvPr>
          <p:cNvSpPr txBox="1"/>
          <p:nvPr/>
        </p:nvSpPr>
        <p:spPr>
          <a:xfrm>
            <a:off x="277934" y="2811744"/>
            <a:ext cx="3312412" cy="1046410"/>
          </a:xfrm>
          <a:prstGeom prst="rect">
            <a:avLst/>
          </a:prstGeom>
          <a:noFill/>
          <a:ln>
            <a:noFill/>
          </a:ln>
        </p:spPr>
        <p:txBody>
          <a:bodyPr spcFirstLastPara="1" wrap="square" lIns="91425" tIns="91425" rIns="91425" bIns="91425" anchor="t" anchorCtr="0">
            <a:spAutoFit/>
          </a:bodyPr>
          <a:lstStyle/>
          <a:p>
            <a:pPr lvl="0" algn="l" rtl="0">
              <a:spcBef>
                <a:spcPts val="0"/>
              </a:spcBef>
              <a:spcAft>
                <a:spcPts val="0"/>
              </a:spcAft>
              <a:buClr>
                <a:schemeClr val="bg1"/>
              </a:buClr>
            </a:pPr>
            <a:r>
              <a:rPr lang="id-ID" b="1" dirty="0">
                <a:solidFill>
                  <a:schemeClr val="bg1"/>
                </a:solidFill>
                <a:latin typeface="Montserrat" panose="02000505000000020004" pitchFamily="2" charset="0"/>
                <a:ea typeface="Calibri"/>
                <a:cs typeface="Calibri"/>
                <a:sym typeface="Calibri"/>
              </a:rPr>
              <a:t>SUHARDIMAN AGUNG</a:t>
            </a:r>
          </a:p>
          <a:p>
            <a:pPr marL="176213" lvl="0" indent="-176213" algn="l" rtl="0">
              <a:spcBef>
                <a:spcPts val="0"/>
              </a:spcBef>
              <a:spcAft>
                <a:spcPts val="0"/>
              </a:spcAft>
              <a:buClrTx/>
              <a:buSzPts val="1600"/>
              <a:buFont typeface="Arial" panose="020B0604020202020204" pitchFamily="34" charset="0"/>
              <a:buChar char="•"/>
            </a:pPr>
            <a:r>
              <a:rPr lang="en-US" dirty="0">
                <a:solidFill>
                  <a:schemeClr val="bg1"/>
                </a:solidFill>
                <a:latin typeface="Montserrat" panose="02000505000000020004" pitchFamily="2" charset="0"/>
                <a:ea typeface="Calibri"/>
                <a:cs typeface="Calibri"/>
                <a:sym typeface="Calibri"/>
              </a:rPr>
              <a:t>Built Model</a:t>
            </a:r>
          </a:p>
          <a:p>
            <a:pPr marL="176213" lvl="0" indent="-176213" algn="l" rtl="0">
              <a:spcBef>
                <a:spcPts val="0"/>
              </a:spcBef>
              <a:spcAft>
                <a:spcPts val="0"/>
              </a:spcAft>
              <a:buClrTx/>
              <a:buSzPts val="1600"/>
              <a:buFont typeface="Arial" panose="020B0604020202020204" pitchFamily="34" charset="0"/>
              <a:buChar char="•"/>
            </a:pPr>
            <a:r>
              <a:rPr lang="en-US" dirty="0">
                <a:solidFill>
                  <a:schemeClr val="bg1"/>
                </a:solidFill>
                <a:latin typeface="Montserrat" panose="02000505000000020004" pitchFamily="2" charset="0"/>
                <a:ea typeface="Calibri"/>
                <a:cs typeface="Calibri"/>
                <a:sym typeface="Calibri"/>
              </a:rPr>
              <a:t>Integrated API For Real Time Price Input For Models</a:t>
            </a:r>
          </a:p>
        </p:txBody>
      </p:sp>
      <p:pic>
        <p:nvPicPr>
          <p:cNvPr id="18" name="Picture 17">
            <a:extLst>
              <a:ext uri="{FF2B5EF4-FFF2-40B4-BE49-F238E27FC236}">
                <a16:creationId xmlns:a16="http://schemas.microsoft.com/office/drawing/2014/main" id="{B8283CA7-5A8D-3F56-42EA-2C3E499C4237}"/>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imgEffect>
                  </a14:imgLayer>
                </a14:imgProps>
              </a:ext>
            </a:extLst>
          </a:blip>
          <a:srcRect l="7704" t="8108" r="7945" b="12552"/>
          <a:stretch/>
        </p:blipFill>
        <p:spPr>
          <a:xfrm>
            <a:off x="652720" y="3826177"/>
            <a:ext cx="215238" cy="202452"/>
          </a:xfrm>
          <a:prstGeom prst="rect">
            <a:avLst/>
          </a:prstGeom>
        </p:spPr>
      </p:pic>
      <p:sp>
        <p:nvSpPr>
          <p:cNvPr id="22" name="TextBox 21">
            <a:extLst>
              <a:ext uri="{FF2B5EF4-FFF2-40B4-BE49-F238E27FC236}">
                <a16:creationId xmlns:a16="http://schemas.microsoft.com/office/drawing/2014/main" id="{299AA131-ACA5-F63B-2254-5C3EAD3AD0EC}"/>
              </a:ext>
            </a:extLst>
          </p:cNvPr>
          <p:cNvSpPr txBox="1"/>
          <p:nvPr/>
        </p:nvSpPr>
        <p:spPr>
          <a:xfrm>
            <a:off x="842006" y="3826177"/>
            <a:ext cx="2774292" cy="215444"/>
          </a:xfrm>
          <a:prstGeom prst="rect">
            <a:avLst/>
          </a:prstGeom>
          <a:noFill/>
        </p:spPr>
        <p:txBody>
          <a:bodyPr wrap="square" rtlCol="0">
            <a:spAutoFit/>
          </a:bodyPr>
          <a:lstStyle/>
          <a:p>
            <a:r>
              <a:rPr lang="en-US" sz="800" dirty="0">
                <a:solidFill>
                  <a:schemeClr val="bg1"/>
                </a:solidFill>
                <a:latin typeface="Montserrat" panose="02000505000000020004" pitchFamily="2" charset="0"/>
                <a:hlinkClick r:id="rId7">
                  <a:extLst>
                    <a:ext uri="{A12FA001-AC4F-418D-AE19-62706E023703}">
                      <ahyp:hlinkClr xmlns:ahyp="http://schemas.microsoft.com/office/drawing/2018/hyperlinkcolor" val="tx"/>
                    </a:ext>
                  </a:extLst>
                </a:hlinkClick>
              </a:rPr>
              <a:t>S</a:t>
            </a:r>
            <a:r>
              <a:rPr lang="id-ID" sz="800" dirty="0">
                <a:solidFill>
                  <a:schemeClr val="bg1"/>
                </a:solidFill>
                <a:latin typeface="Montserrat" panose="02000505000000020004" pitchFamily="2" charset="0"/>
                <a:hlinkClick r:id="rId7">
                  <a:extLst>
                    <a:ext uri="{A12FA001-AC4F-418D-AE19-62706E023703}">
                      <ahyp:hlinkClr xmlns:ahyp="http://schemas.microsoft.com/office/drawing/2018/hyperlinkcolor" val="tx"/>
                    </a:ext>
                  </a:extLst>
                </a:hlinkClick>
              </a:rPr>
              <a:t>uhardiman </a:t>
            </a:r>
            <a:r>
              <a:rPr lang="en-US" sz="800" dirty="0">
                <a:solidFill>
                  <a:schemeClr val="bg1"/>
                </a:solidFill>
                <a:latin typeface="Montserrat" panose="02000505000000020004" pitchFamily="2" charset="0"/>
                <a:hlinkClick r:id="rId7">
                  <a:extLst>
                    <a:ext uri="{A12FA001-AC4F-418D-AE19-62706E023703}">
                      <ahyp:hlinkClr xmlns:ahyp="http://schemas.microsoft.com/office/drawing/2018/hyperlinkcolor" val="tx"/>
                    </a:ext>
                  </a:extLst>
                </a:hlinkClick>
              </a:rPr>
              <a:t>A</a:t>
            </a:r>
            <a:r>
              <a:rPr lang="id-ID" sz="800" dirty="0">
                <a:solidFill>
                  <a:schemeClr val="bg1"/>
                </a:solidFill>
                <a:latin typeface="Montserrat" panose="02000505000000020004" pitchFamily="2" charset="0"/>
                <a:hlinkClick r:id="rId7">
                  <a:extLst>
                    <a:ext uri="{A12FA001-AC4F-418D-AE19-62706E023703}">
                      <ahyp:hlinkClr xmlns:ahyp="http://schemas.microsoft.com/office/drawing/2018/hyperlinkcolor" val="tx"/>
                    </a:ext>
                  </a:extLst>
                </a:hlinkClick>
              </a:rPr>
              <a:t>gung</a:t>
            </a:r>
            <a:endParaRPr lang="id-ID" sz="800" dirty="0">
              <a:solidFill>
                <a:schemeClr val="bg1"/>
              </a:solidFill>
              <a:latin typeface="Montserrat" panose="02000505000000020004" pitchFamily="2" charset="0"/>
            </a:endParaRPr>
          </a:p>
        </p:txBody>
      </p:sp>
      <p:sp>
        <p:nvSpPr>
          <p:cNvPr id="23" name="TextBox 22">
            <a:extLst>
              <a:ext uri="{FF2B5EF4-FFF2-40B4-BE49-F238E27FC236}">
                <a16:creationId xmlns:a16="http://schemas.microsoft.com/office/drawing/2014/main" id="{0EEA549F-9B23-8310-FE12-F0655A0B71D2}"/>
              </a:ext>
            </a:extLst>
          </p:cNvPr>
          <p:cNvSpPr txBox="1"/>
          <p:nvPr/>
        </p:nvSpPr>
        <p:spPr>
          <a:xfrm>
            <a:off x="1790700" y="462491"/>
            <a:ext cx="1653540" cy="307777"/>
          </a:xfrm>
          <a:prstGeom prst="rect">
            <a:avLst/>
          </a:prstGeom>
          <a:noFill/>
        </p:spPr>
        <p:txBody>
          <a:bodyPr wrap="square" rtlCol="0">
            <a:spAutoFit/>
          </a:bodyPr>
          <a:lstStyle/>
          <a:p>
            <a:r>
              <a:rPr lang="en-US" b="1" dirty="0">
                <a:latin typeface="+mj-lt"/>
              </a:rPr>
              <a:t>Meet Our </a:t>
            </a:r>
            <a:r>
              <a:rPr lang="en-US" b="1" dirty="0">
                <a:latin typeface="+mj-lt"/>
                <a:cs typeface="Arial" panose="020B0604020202020204" pitchFamily="34" charset="0"/>
              </a:rPr>
              <a:t>Team</a:t>
            </a:r>
            <a:endParaRPr lang="id-ID" b="1" dirty="0">
              <a:latin typeface="+mj-lt"/>
              <a:cs typeface="Arial" panose="020B0604020202020204" pitchFamily="34" charset="0"/>
            </a:endParaRPr>
          </a:p>
        </p:txBody>
      </p:sp>
      <p:sp>
        <p:nvSpPr>
          <p:cNvPr id="25" name="Google Shape;106;p26">
            <a:extLst>
              <a:ext uri="{FF2B5EF4-FFF2-40B4-BE49-F238E27FC236}">
                <a16:creationId xmlns:a16="http://schemas.microsoft.com/office/drawing/2014/main" id="{9BF66620-6B49-526E-F722-E59C9E7947DC}"/>
              </a:ext>
            </a:extLst>
          </p:cNvPr>
          <p:cNvSpPr txBox="1"/>
          <p:nvPr/>
        </p:nvSpPr>
        <p:spPr>
          <a:xfrm>
            <a:off x="5699762" y="472970"/>
            <a:ext cx="2366668" cy="49241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kern="300" dirty="0">
                <a:solidFill>
                  <a:schemeClr val="tx1"/>
                </a:solidFill>
                <a:latin typeface="Front Page Neue" panose="02000500000000000000" pitchFamily="2" charset="0"/>
                <a:ea typeface="Calibri"/>
                <a:cs typeface="Calibri"/>
                <a:sym typeface="Calibri"/>
              </a:rPr>
              <a:t>MetaBlock</a:t>
            </a:r>
            <a:endParaRPr sz="2000" b="1" kern="300" dirty="0">
              <a:solidFill>
                <a:schemeClr val="tx1"/>
              </a:solidFill>
              <a:latin typeface="Front Page Neue" panose="02000500000000000000" pitchFamily="2" charset="0"/>
              <a:ea typeface="Calibri"/>
              <a:cs typeface="Calibri"/>
              <a:sym typeface="Calibri"/>
            </a:endParaRPr>
          </a:p>
        </p:txBody>
      </p:sp>
      <p:pic>
        <p:nvPicPr>
          <p:cNvPr id="3" name="Picture 2">
            <a:extLst>
              <a:ext uri="{FF2B5EF4-FFF2-40B4-BE49-F238E27FC236}">
                <a16:creationId xmlns:a16="http://schemas.microsoft.com/office/drawing/2014/main" id="{C7D855DB-2EA0-ECF0-D480-B8AB8F3F16A4}"/>
              </a:ext>
            </a:extLst>
          </p:cNvPr>
          <p:cNvPicPr>
            <a:picLocks noChangeAspect="1"/>
          </p:cNvPicPr>
          <p:nvPr/>
        </p:nvPicPr>
        <p:blipFill>
          <a:blip r:embed="rId8"/>
          <a:stretch>
            <a:fillRect/>
          </a:stretch>
        </p:blipFill>
        <p:spPr>
          <a:xfrm>
            <a:off x="1934140" y="2163935"/>
            <a:ext cx="231536" cy="231536"/>
          </a:xfrm>
          <a:prstGeom prst="rect">
            <a:avLst/>
          </a:prstGeom>
        </p:spPr>
      </p:pic>
      <p:sp>
        <p:nvSpPr>
          <p:cNvPr id="7" name="TextBox 6">
            <a:extLst>
              <a:ext uri="{FF2B5EF4-FFF2-40B4-BE49-F238E27FC236}">
                <a16:creationId xmlns:a16="http://schemas.microsoft.com/office/drawing/2014/main" id="{717ED0DF-F6FA-2FA7-E9E4-194A1E6A47B9}"/>
              </a:ext>
            </a:extLst>
          </p:cNvPr>
          <p:cNvSpPr txBox="1"/>
          <p:nvPr/>
        </p:nvSpPr>
        <p:spPr>
          <a:xfrm>
            <a:off x="2116922" y="2184953"/>
            <a:ext cx="1186442" cy="215444"/>
          </a:xfrm>
          <a:prstGeom prst="rect">
            <a:avLst/>
          </a:prstGeom>
          <a:noFill/>
        </p:spPr>
        <p:txBody>
          <a:bodyPr wrap="square" rtlCol="0">
            <a:spAutoFit/>
          </a:bodyPr>
          <a:lstStyle/>
          <a:p>
            <a:r>
              <a:rPr lang="en-US" sz="800" dirty="0" err="1">
                <a:solidFill>
                  <a:schemeClr val="bg1"/>
                </a:solidFill>
                <a:latin typeface="Montserrat" panose="02000505000000020004" pitchFamily="2" charset="0"/>
                <a:hlinkClick r:id="rId9">
                  <a:extLst>
                    <a:ext uri="{A12FA001-AC4F-418D-AE19-62706E023703}">
                      <ahyp:hlinkClr xmlns:ahyp="http://schemas.microsoft.com/office/drawing/2018/hyperlinkcolor" val="tx"/>
                    </a:ext>
                  </a:extLst>
                </a:hlinkClick>
              </a:rPr>
              <a:t>Github</a:t>
            </a:r>
            <a:r>
              <a:rPr lang="en-US" sz="800" dirty="0">
                <a:solidFill>
                  <a:schemeClr val="bg1"/>
                </a:solidFill>
                <a:latin typeface="Montserrat" panose="02000505000000020004" pitchFamily="2" charset="0"/>
                <a:hlinkClick r:id="rId9">
                  <a:extLst>
                    <a:ext uri="{A12FA001-AC4F-418D-AE19-62706E023703}">
                      <ahyp:hlinkClr xmlns:ahyp="http://schemas.microsoft.com/office/drawing/2018/hyperlinkcolor" val="tx"/>
                    </a:ext>
                  </a:extLst>
                </a:hlinkClick>
              </a:rPr>
              <a:t>/rahmad07g</a:t>
            </a:r>
            <a:endParaRPr lang="id-ID" sz="800" dirty="0">
              <a:solidFill>
                <a:schemeClr val="bg1"/>
              </a:solidFill>
              <a:latin typeface="Montserrat" panose="02000505000000020004" pitchFamily="2" charset="0"/>
            </a:endParaRPr>
          </a:p>
        </p:txBody>
      </p:sp>
      <p:sp>
        <p:nvSpPr>
          <p:cNvPr id="12" name="TextBox 11">
            <a:extLst>
              <a:ext uri="{FF2B5EF4-FFF2-40B4-BE49-F238E27FC236}">
                <a16:creationId xmlns:a16="http://schemas.microsoft.com/office/drawing/2014/main" id="{E185E03D-AD36-A5BE-9A41-D11C7CC35477}"/>
              </a:ext>
            </a:extLst>
          </p:cNvPr>
          <p:cNvSpPr txBox="1"/>
          <p:nvPr/>
        </p:nvSpPr>
        <p:spPr>
          <a:xfrm>
            <a:off x="2179678" y="3819805"/>
            <a:ext cx="1212160" cy="215444"/>
          </a:xfrm>
          <a:prstGeom prst="rect">
            <a:avLst/>
          </a:prstGeom>
          <a:noFill/>
        </p:spPr>
        <p:txBody>
          <a:bodyPr wrap="square" rtlCol="0">
            <a:spAutoFit/>
          </a:bodyPr>
          <a:lstStyle/>
          <a:p>
            <a:r>
              <a:rPr lang="en-US" sz="800" dirty="0" err="1">
                <a:solidFill>
                  <a:schemeClr val="bg1"/>
                </a:solidFill>
                <a:latin typeface="Montserrat" panose="02000505000000020004" pitchFamily="2" charset="0"/>
                <a:hlinkClick r:id="rId10">
                  <a:extLst>
                    <a:ext uri="{A12FA001-AC4F-418D-AE19-62706E023703}">
                      <ahyp:hlinkClr xmlns:ahyp="http://schemas.microsoft.com/office/drawing/2018/hyperlinkcolor" val="tx"/>
                    </a:ext>
                  </a:extLst>
                </a:hlinkClick>
              </a:rPr>
              <a:t>Github</a:t>
            </a:r>
            <a:r>
              <a:rPr lang="en-US" sz="800" dirty="0">
                <a:solidFill>
                  <a:schemeClr val="bg1"/>
                </a:solidFill>
                <a:latin typeface="Montserrat" panose="02000505000000020004" pitchFamily="2" charset="0"/>
                <a:hlinkClick r:id="rId10">
                  <a:extLst>
                    <a:ext uri="{A12FA001-AC4F-418D-AE19-62706E023703}">
                      <ahyp:hlinkClr xmlns:ahyp="http://schemas.microsoft.com/office/drawing/2018/hyperlinkcolor" val="tx"/>
                    </a:ext>
                  </a:extLst>
                </a:hlinkClick>
              </a:rPr>
              <a:t>/</a:t>
            </a:r>
            <a:r>
              <a:rPr lang="en-US" sz="800" u="sng" dirty="0" err="1">
                <a:solidFill>
                  <a:schemeClr val="bg1"/>
                </a:solidFill>
                <a:latin typeface="Montserrat" panose="02000505000000020004" pitchFamily="2" charset="0"/>
              </a:rPr>
              <a:t>sumankwan</a:t>
            </a:r>
            <a:r>
              <a:rPr lang="en-US" sz="800" dirty="0">
                <a:solidFill>
                  <a:schemeClr val="bg1"/>
                </a:solidFill>
                <a:latin typeface="Montserrat" panose="02000505000000020004" pitchFamily="2" charset="0"/>
              </a:rPr>
              <a:t> </a:t>
            </a:r>
            <a:endParaRPr lang="id-ID" sz="800" dirty="0">
              <a:solidFill>
                <a:schemeClr val="bg1"/>
              </a:solidFill>
              <a:latin typeface="Montserrat" panose="02000505000000020004" pitchFamily="2" charset="0"/>
            </a:endParaRPr>
          </a:p>
        </p:txBody>
      </p:sp>
      <p:pic>
        <p:nvPicPr>
          <p:cNvPr id="14" name="Picture 13">
            <a:extLst>
              <a:ext uri="{FF2B5EF4-FFF2-40B4-BE49-F238E27FC236}">
                <a16:creationId xmlns:a16="http://schemas.microsoft.com/office/drawing/2014/main" id="{320E3AC5-A7C5-69C3-351A-096BB96F10E5}"/>
              </a:ext>
            </a:extLst>
          </p:cNvPr>
          <p:cNvPicPr>
            <a:picLocks noChangeAspect="1"/>
          </p:cNvPicPr>
          <p:nvPr/>
        </p:nvPicPr>
        <p:blipFill>
          <a:blip r:embed="rId8"/>
          <a:stretch>
            <a:fillRect/>
          </a:stretch>
        </p:blipFill>
        <p:spPr>
          <a:xfrm>
            <a:off x="2001154" y="3819849"/>
            <a:ext cx="231536" cy="23153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115"/>
        <p:cNvGrpSpPr/>
        <p:nvPr/>
      </p:nvGrpSpPr>
      <p:grpSpPr>
        <a:xfrm>
          <a:off x="0" y="0"/>
          <a:ext cx="0" cy="0"/>
          <a:chOff x="0" y="0"/>
          <a:chExt cx="0" cy="0"/>
        </a:xfrm>
      </p:grpSpPr>
      <p:sp>
        <p:nvSpPr>
          <p:cNvPr id="116" name="Google Shape;116;p27"/>
          <p:cNvSpPr txBox="1"/>
          <p:nvPr/>
        </p:nvSpPr>
        <p:spPr>
          <a:xfrm>
            <a:off x="3674111" y="92667"/>
            <a:ext cx="3831590" cy="738633"/>
          </a:xfrm>
          <a:prstGeom prst="rect">
            <a:avLst/>
          </a:prstGeom>
          <a:noFill/>
          <a:ln>
            <a:noFill/>
          </a:ln>
          <a:effectLst>
            <a:outerShdw blurRad="50800" dist="38100" dir="5400000" algn="t" rotWithShape="0">
              <a:prstClr val="black">
                <a:alpha val="40000"/>
              </a:prst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 sz="3600" b="1" dirty="0">
                <a:solidFill>
                  <a:schemeClr val="bg1"/>
                </a:solidFill>
                <a:latin typeface="Fira Sans Extra Condensed SemiBold" panose="020B0604020202020204" charset="0"/>
                <a:ea typeface="Calibri"/>
                <a:cs typeface="Calibri"/>
                <a:sym typeface="Calibri"/>
              </a:rPr>
              <a:t>BACKGROUND</a:t>
            </a:r>
            <a:endParaRPr sz="3600" b="1" dirty="0">
              <a:solidFill>
                <a:schemeClr val="bg1"/>
              </a:solidFill>
              <a:latin typeface="Fira Sans Extra Condensed SemiBold" panose="020B0604020202020204" charset="0"/>
              <a:ea typeface="Calibri"/>
              <a:cs typeface="Calibri"/>
              <a:sym typeface="Calibri"/>
            </a:endParaRPr>
          </a:p>
        </p:txBody>
      </p:sp>
      <p:sp>
        <p:nvSpPr>
          <p:cNvPr id="117" name="Google Shape;117;p27"/>
          <p:cNvSpPr txBox="1"/>
          <p:nvPr/>
        </p:nvSpPr>
        <p:spPr>
          <a:xfrm>
            <a:off x="4295775" y="4389687"/>
            <a:ext cx="914400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rgbClr val="4949E7"/>
                </a:solidFill>
                <a:latin typeface="Calibri"/>
                <a:ea typeface="Calibri"/>
                <a:cs typeface="Calibri"/>
                <a:sym typeface="Calibri"/>
              </a:rPr>
              <a:t>We help you manage your investment in Metaverse with AI</a:t>
            </a:r>
            <a:endParaRPr b="1" dirty="0">
              <a:solidFill>
                <a:srgbClr val="4949E7"/>
              </a:solidFill>
              <a:latin typeface="Calibri"/>
              <a:ea typeface="Calibri"/>
              <a:cs typeface="Calibri"/>
              <a:sym typeface="Calibri"/>
            </a:endParaRPr>
          </a:p>
        </p:txBody>
      </p:sp>
      <p:sp>
        <p:nvSpPr>
          <p:cNvPr id="118" name="Google Shape;118;p27"/>
          <p:cNvSpPr txBox="1"/>
          <p:nvPr/>
        </p:nvSpPr>
        <p:spPr>
          <a:xfrm>
            <a:off x="3674111" y="831300"/>
            <a:ext cx="5193664" cy="3558387"/>
          </a:xfrm>
          <a:prstGeom prst="flowChartAlternateProcess">
            <a:avLst/>
          </a:prstGeom>
          <a:solidFill>
            <a:schemeClr val="lt1">
              <a:alpha val="86000"/>
            </a:schemeClr>
          </a:solidFill>
          <a:ln>
            <a:solidFill>
              <a:schemeClr val="tx1"/>
            </a:solidFill>
            <a:headEnd type="none" w="med" len="med"/>
            <a:tailEnd type="none" w="med" len="med"/>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t" anchorCtr="0">
            <a:spAutoFit/>
          </a:bodyPr>
          <a:lstStyle/>
          <a:p>
            <a:pPr marL="0" lvl="0" indent="0" algn="just" rtl="0">
              <a:spcBef>
                <a:spcPts val="0"/>
              </a:spcBef>
              <a:spcAft>
                <a:spcPts val="0"/>
              </a:spcAft>
              <a:buNone/>
            </a:pPr>
            <a:r>
              <a:rPr lang="en" b="1" dirty="0">
                <a:solidFill>
                  <a:schemeClr val="dk1"/>
                </a:solidFill>
                <a:latin typeface="Montserrat" panose="02000505000000020004" pitchFamily="2" charset="0"/>
                <a:ea typeface="Calibri"/>
                <a:cs typeface="Calibri"/>
                <a:sym typeface="Calibri"/>
              </a:rPr>
              <a:t>Our app provides AI-based recommendation system to invest in metaversal tokens. Problems that we are trying to solve include:</a:t>
            </a:r>
          </a:p>
          <a:p>
            <a:pPr marL="0" lvl="0" indent="0" algn="just" rtl="0">
              <a:spcBef>
                <a:spcPts val="0"/>
              </a:spcBef>
              <a:spcAft>
                <a:spcPts val="0"/>
              </a:spcAft>
              <a:buNone/>
            </a:pPr>
            <a:endParaRPr dirty="0">
              <a:solidFill>
                <a:schemeClr val="dk1"/>
              </a:solidFill>
              <a:latin typeface="Montserrat" panose="02000505000000020004" pitchFamily="2" charset="0"/>
              <a:ea typeface="Calibri"/>
              <a:cs typeface="Calibri"/>
              <a:sym typeface="Calibri"/>
            </a:endParaRPr>
          </a:p>
          <a:p>
            <a:pPr marL="266700" lvl="0" indent="-266700" algn="just" rtl="0">
              <a:spcBef>
                <a:spcPts val="600"/>
              </a:spcBef>
              <a:spcAft>
                <a:spcPts val="0"/>
              </a:spcAft>
              <a:buClr>
                <a:schemeClr val="dk1"/>
              </a:buClr>
              <a:buSzPts val="1400"/>
              <a:buFont typeface="Arial" panose="020B0604020202020204" pitchFamily="34" charset="0"/>
              <a:buChar char="•"/>
            </a:pPr>
            <a:r>
              <a:rPr lang="en" dirty="0">
                <a:solidFill>
                  <a:schemeClr val="dk1"/>
                </a:solidFill>
                <a:latin typeface="Montserrat" panose="02000505000000020004" pitchFamily="2" charset="0"/>
                <a:ea typeface="Calibri"/>
                <a:cs typeface="Calibri"/>
                <a:sym typeface="Calibri"/>
              </a:rPr>
              <a:t>Metaversal token has high volatility and AI may help in managing investment risk</a:t>
            </a:r>
            <a:endParaRPr dirty="0">
              <a:solidFill>
                <a:schemeClr val="dk1"/>
              </a:solidFill>
              <a:latin typeface="Montserrat" panose="02000505000000020004" pitchFamily="2" charset="0"/>
              <a:ea typeface="Calibri"/>
              <a:cs typeface="Calibri"/>
              <a:sym typeface="Calibri"/>
            </a:endParaRPr>
          </a:p>
          <a:p>
            <a:pPr marL="266700" lvl="0" indent="-266700" algn="just" rtl="0">
              <a:spcBef>
                <a:spcPts val="600"/>
              </a:spcBef>
              <a:spcAft>
                <a:spcPts val="0"/>
              </a:spcAft>
              <a:buClr>
                <a:schemeClr val="dk1"/>
              </a:buClr>
              <a:buSzPts val="1400"/>
              <a:buFont typeface="Arial" panose="020B0604020202020204" pitchFamily="34" charset="0"/>
              <a:buChar char="•"/>
            </a:pPr>
            <a:r>
              <a:rPr lang="en" dirty="0">
                <a:solidFill>
                  <a:schemeClr val="dk1"/>
                </a:solidFill>
                <a:latin typeface="Montserrat" panose="02000505000000020004" pitchFamily="2" charset="0"/>
                <a:ea typeface="Calibri"/>
                <a:cs typeface="Calibri"/>
                <a:sym typeface="Calibri"/>
              </a:rPr>
              <a:t>There are hundreds of metaversal tokens in the market and it is difficult to keep track of those asset classes. AI may help in automating some of the processes and monitoring those coins</a:t>
            </a:r>
            <a:endParaRPr dirty="0">
              <a:solidFill>
                <a:schemeClr val="dk1"/>
              </a:solidFill>
              <a:latin typeface="Montserrat" panose="02000505000000020004" pitchFamily="2" charset="0"/>
              <a:ea typeface="Calibri"/>
              <a:cs typeface="Calibri"/>
              <a:sym typeface="Calibri"/>
            </a:endParaRPr>
          </a:p>
          <a:p>
            <a:pPr marL="266700" lvl="0" indent="-266700" algn="just" rtl="0">
              <a:spcBef>
                <a:spcPts val="600"/>
              </a:spcBef>
              <a:spcAft>
                <a:spcPts val="0"/>
              </a:spcAft>
              <a:buClr>
                <a:schemeClr val="dk1"/>
              </a:buClr>
              <a:buSzPts val="1400"/>
              <a:buFont typeface="Arial" panose="020B0604020202020204" pitchFamily="34" charset="0"/>
              <a:buChar char="•"/>
            </a:pPr>
            <a:r>
              <a:rPr lang="en" dirty="0">
                <a:solidFill>
                  <a:schemeClr val="dk1"/>
                </a:solidFill>
                <a:latin typeface="Montserrat" panose="02000505000000020004" pitchFamily="2" charset="0"/>
                <a:ea typeface="Calibri"/>
                <a:cs typeface="Calibri"/>
                <a:sym typeface="Calibri"/>
              </a:rPr>
              <a:t>There are a high degree of frauds occurring in the metaverse. We help you select tokens that have lower risk</a:t>
            </a:r>
            <a:endParaRPr dirty="0">
              <a:solidFill>
                <a:schemeClr val="dk1"/>
              </a:solidFill>
              <a:latin typeface="Montserrat" panose="02000505000000020004" pitchFamily="2" charset="0"/>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6000" b="-39000"/>
          </a:stretch>
        </a:blipFill>
        <a:effectLst/>
      </p:bgPr>
    </p:bg>
    <p:spTree>
      <p:nvGrpSpPr>
        <p:cNvPr id="1" name="Shape 123"/>
        <p:cNvGrpSpPr/>
        <p:nvPr/>
      </p:nvGrpSpPr>
      <p:grpSpPr>
        <a:xfrm>
          <a:off x="0" y="0"/>
          <a:ext cx="0" cy="0"/>
          <a:chOff x="0" y="0"/>
          <a:chExt cx="0" cy="0"/>
        </a:xfrm>
      </p:grpSpPr>
      <p:sp>
        <p:nvSpPr>
          <p:cNvPr id="124" name="Google Shape;124;p28"/>
          <p:cNvSpPr txBox="1"/>
          <p:nvPr/>
        </p:nvSpPr>
        <p:spPr>
          <a:xfrm>
            <a:off x="0" y="0"/>
            <a:ext cx="91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600" b="1" dirty="0">
              <a:solidFill>
                <a:schemeClr val="dk1"/>
              </a:solidFill>
              <a:highlight>
                <a:schemeClr val="lt1"/>
              </a:highlight>
              <a:latin typeface="Fira Sans Extra Condensed SemiBold" panose="020B0604020202020204" charset="0"/>
              <a:ea typeface="Calibri"/>
              <a:cs typeface="Calibri"/>
              <a:sym typeface="Calibri"/>
            </a:endParaRPr>
          </a:p>
        </p:txBody>
      </p:sp>
      <p:sp>
        <p:nvSpPr>
          <p:cNvPr id="125" name="Google Shape;125;p28"/>
          <p:cNvSpPr txBox="1"/>
          <p:nvPr/>
        </p:nvSpPr>
        <p:spPr>
          <a:xfrm>
            <a:off x="3106852" y="577260"/>
            <a:ext cx="9144000" cy="36930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dirty="0">
                <a:solidFill>
                  <a:schemeClr val="dk1"/>
                </a:solidFill>
                <a:latin typeface="Montserrat" panose="02000505000000020004" pitchFamily="2" charset="0"/>
                <a:ea typeface="Calibri"/>
                <a:cs typeface="Calibri"/>
                <a:sym typeface="Calibri"/>
              </a:rPr>
              <a:t>Project is completed within 3 days</a:t>
            </a:r>
            <a:endParaRPr sz="1200" dirty="0">
              <a:solidFill>
                <a:schemeClr val="dk1"/>
              </a:solidFill>
              <a:latin typeface="Montserrat" panose="02000505000000020004" pitchFamily="2" charset="0"/>
              <a:ea typeface="Calibri"/>
              <a:cs typeface="Calibri"/>
              <a:sym typeface="Calibri"/>
            </a:endParaRPr>
          </a:p>
        </p:txBody>
      </p:sp>
      <p:sp>
        <p:nvSpPr>
          <p:cNvPr id="17" name="TextBox 16">
            <a:extLst>
              <a:ext uri="{FF2B5EF4-FFF2-40B4-BE49-F238E27FC236}">
                <a16:creationId xmlns:a16="http://schemas.microsoft.com/office/drawing/2014/main" id="{C7B704BC-D426-CDD2-D959-1F2475CDB92C}"/>
              </a:ext>
            </a:extLst>
          </p:cNvPr>
          <p:cNvSpPr txBox="1"/>
          <p:nvPr/>
        </p:nvSpPr>
        <p:spPr>
          <a:xfrm>
            <a:off x="2726312" y="41125"/>
            <a:ext cx="4591050" cy="646331"/>
          </a:xfrm>
          <a:prstGeom prst="rect">
            <a:avLst/>
          </a:prstGeom>
          <a:noFill/>
        </p:spPr>
        <p:txBody>
          <a:bodyPr wrap="square">
            <a:spAutoFit/>
          </a:bodyPr>
          <a:lstStyle/>
          <a:p>
            <a:r>
              <a:rPr kumimoji="0" lang="en" sz="3600" b="1" i="0" u="none" strike="noStrike" kern="0" cap="none" spc="0" normalizeH="0" baseline="0" noProof="0" dirty="0">
                <a:ln>
                  <a:noFill/>
                </a:ln>
                <a:solidFill>
                  <a:schemeClr val="tx1"/>
                </a:solidFill>
                <a:effectLst/>
                <a:uLnTx/>
                <a:uFillTx/>
                <a:latin typeface="Fira Sans Extra Condensed SemiBold"/>
                <a:sym typeface="Fira Sans Extra Condensed SemiBold"/>
              </a:rPr>
              <a:t>Timeline Project</a:t>
            </a:r>
            <a:endParaRPr lang="id-ID" sz="1800" b="1" dirty="0">
              <a:solidFill>
                <a:schemeClr val="tx1"/>
              </a:solidFill>
            </a:endParaRPr>
          </a:p>
        </p:txBody>
      </p:sp>
      <p:grpSp>
        <p:nvGrpSpPr>
          <p:cNvPr id="174" name="Group 173">
            <a:extLst>
              <a:ext uri="{FF2B5EF4-FFF2-40B4-BE49-F238E27FC236}">
                <a16:creationId xmlns:a16="http://schemas.microsoft.com/office/drawing/2014/main" id="{895AF599-71CD-D31B-D247-B75CB280DB27}"/>
              </a:ext>
            </a:extLst>
          </p:cNvPr>
          <p:cNvGrpSpPr/>
          <p:nvPr/>
        </p:nvGrpSpPr>
        <p:grpSpPr>
          <a:xfrm>
            <a:off x="874346" y="1092722"/>
            <a:ext cx="7071458" cy="3266591"/>
            <a:chOff x="1258892" y="1008857"/>
            <a:chExt cx="7071458" cy="3266591"/>
          </a:xfrm>
        </p:grpSpPr>
        <p:grpSp>
          <p:nvGrpSpPr>
            <p:cNvPr id="90" name="Google Shape;278;p18">
              <a:extLst>
                <a:ext uri="{FF2B5EF4-FFF2-40B4-BE49-F238E27FC236}">
                  <a16:creationId xmlns:a16="http://schemas.microsoft.com/office/drawing/2014/main" id="{171F3A31-008C-165B-D638-774CB30AE8E3}"/>
                </a:ext>
              </a:extLst>
            </p:cNvPr>
            <p:cNvGrpSpPr/>
            <p:nvPr/>
          </p:nvGrpSpPr>
          <p:grpSpPr>
            <a:xfrm>
              <a:off x="1258892" y="1008857"/>
              <a:ext cx="1412709" cy="1923462"/>
              <a:chOff x="1036275" y="1121000"/>
              <a:chExt cx="1412709" cy="1923462"/>
            </a:xfrm>
          </p:grpSpPr>
          <p:sp>
            <p:nvSpPr>
              <p:cNvPr id="91" name="Google Shape;279;p18">
                <a:extLst>
                  <a:ext uri="{FF2B5EF4-FFF2-40B4-BE49-F238E27FC236}">
                    <a16:creationId xmlns:a16="http://schemas.microsoft.com/office/drawing/2014/main" id="{8D47C210-9EA6-70A3-0798-13CDA69D1B9F}"/>
                  </a:ext>
                </a:extLst>
              </p:cNvPr>
              <p:cNvSpPr/>
              <p:nvPr/>
            </p:nvSpPr>
            <p:spPr>
              <a:xfrm>
                <a:off x="1812795" y="2639054"/>
                <a:ext cx="534944" cy="218918"/>
              </a:xfrm>
              <a:custGeom>
                <a:avLst/>
                <a:gdLst/>
                <a:ahLst/>
                <a:cxnLst/>
                <a:rect l="l" t="t" r="r" b="b"/>
                <a:pathLst>
                  <a:path w="17110" h="7002" extrusionOk="0">
                    <a:moveTo>
                      <a:pt x="0" y="1"/>
                    </a:moveTo>
                    <a:lnTo>
                      <a:pt x="2810" y="3501"/>
                    </a:lnTo>
                    <a:lnTo>
                      <a:pt x="0" y="7002"/>
                    </a:lnTo>
                    <a:lnTo>
                      <a:pt x="14300" y="7002"/>
                    </a:lnTo>
                    <a:lnTo>
                      <a:pt x="17110" y="3501"/>
                    </a:lnTo>
                    <a:lnTo>
                      <a:pt x="14300" y="1"/>
                    </a:lnTo>
                    <a:close/>
                  </a:path>
                </a:pathLst>
              </a:custGeom>
              <a:solidFill>
                <a:srgbClr val="FCBD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ra Sans Extra Condensed"/>
                  <a:ea typeface="Fira Sans Extra Condensed"/>
                  <a:cs typeface="Fira Sans Extra Condensed"/>
                  <a:sym typeface="Fira Sans Extra Condensed"/>
                </a:endParaRPr>
              </a:p>
            </p:txBody>
          </p:sp>
          <p:sp>
            <p:nvSpPr>
              <p:cNvPr id="92" name="Google Shape;280;p18">
                <a:extLst>
                  <a:ext uri="{FF2B5EF4-FFF2-40B4-BE49-F238E27FC236}">
                    <a16:creationId xmlns:a16="http://schemas.microsoft.com/office/drawing/2014/main" id="{D3AD8D3A-E819-A121-44F9-E9FE6359BDC4}"/>
                  </a:ext>
                </a:extLst>
              </p:cNvPr>
              <p:cNvSpPr/>
              <p:nvPr/>
            </p:nvSpPr>
            <p:spPr>
              <a:xfrm>
                <a:off x="1742447" y="1996915"/>
                <a:ext cx="31" cy="754581"/>
              </a:xfrm>
              <a:custGeom>
                <a:avLst/>
                <a:gdLst/>
                <a:ahLst/>
                <a:cxnLst/>
                <a:rect l="l" t="t" r="r" b="b"/>
                <a:pathLst>
                  <a:path w="1" h="24135" fill="none" extrusionOk="0">
                    <a:moveTo>
                      <a:pt x="0" y="24134"/>
                    </a:moveTo>
                    <a:lnTo>
                      <a:pt x="0" y="0"/>
                    </a:lnTo>
                  </a:path>
                </a:pathLst>
              </a:custGeom>
              <a:noFill/>
              <a:ln w="17850" cap="rnd" cmpd="sng">
                <a:solidFill>
                  <a:srgbClr val="9DB6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93" name="Google Shape;281;p18">
                <a:extLst>
                  <a:ext uri="{FF2B5EF4-FFF2-40B4-BE49-F238E27FC236}">
                    <a16:creationId xmlns:a16="http://schemas.microsoft.com/office/drawing/2014/main" id="{A3F68A80-0F35-134F-FC48-3E94D4B304AB}"/>
                  </a:ext>
                </a:extLst>
              </p:cNvPr>
              <p:cNvSpPr/>
              <p:nvPr/>
            </p:nvSpPr>
            <p:spPr>
              <a:xfrm>
                <a:off x="1036275" y="1121000"/>
                <a:ext cx="1412709" cy="987693"/>
              </a:xfrm>
              <a:custGeom>
                <a:avLst/>
                <a:gdLst/>
                <a:ahLst/>
                <a:cxnLst/>
                <a:rect l="l" t="t" r="r" b="b"/>
                <a:pathLst>
                  <a:path w="45185" h="31591" extrusionOk="0">
                    <a:moveTo>
                      <a:pt x="2858" y="0"/>
                    </a:moveTo>
                    <a:cubicBezTo>
                      <a:pt x="1274" y="0"/>
                      <a:pt x="0" y="1274"/>
                      <a:pt x="0" y="2846"/>
                    </a:cubicBezTo>
                    <a:lnTo>
                      <a:pt x="0" y="21669"/>
                    </a:lnTo>
                    <a:cubicBezTo>
                      <a:pt x="0" y="25753"/>
                      <a:pt x="3310" y="29063"/>
                      <a:pt x="7394" y="29063"/>
                    </a:cubicBezTo>
                    <a:lnTo>
                      <a:pt x="18121" y="29063"/>
                    </a:lnTo>
                    <a:cubicBezTo>
                      <a:pt x="18157" y="29111"/>
                      <a:pt x="18193" y="29170"/>
                      <a:pt x="18240" y="29206"/>
                    </a:cubicBezTo>
                    <a:lnTo>
                      <a:pt x="19241" y="30206"/>
                    </a:lnTo>
                    <a:cubicBezTo>
                      <a:pt x="20163" y="31129"/>
                      <a:pt x="21375" y="31590"/>
                      <a:pt x="22586" y="31590"/>
                    </a:cubicBezTo>
                    <a:cubicBezTo>
                      <a:pt x="23798" y="31590"/>
                      <a:pt x="25009" y="31129"/>
                      <a:pt x="25932" y="30206"/>
                    </a:cubicBezTo>
                    <a:lnTo>
                      <a:pt x="26932" y="29206"/>
                    </a:lnTo>
                    <a:cubicBezTo>
                      <a:pt x="26980" y="29170"/>
                      <a:pt x="27003" y="29111"/>
                      <a:pt x="27051" y="29063"/>
                    </a:cubicBezTo>
                    <a:lnTo>
                      <a:pt x="37779" y="29063"/>
                    </a:lnTo>
                    <a:cubicBezTo>
                      <a:pt x="41874" y="29063"/>
                      <a:pt x="45184" y="25753"/>
                      <a:pt x="45184" y="21669"/>
                    </a:cubicBezTo>
                    <a:lnTo>
                      <a:pt x="45184" y="2846"/>
                    </a:lnTo>
                    <a:cubicBezTo>
                      <a:pt x="45184" y="1274"/>
                      <a:pt x="43898" y="0"/>
                      <a:pt x="42327" y="0"/>
                    </a:cubicBezTo>
                    <a:close/>
                  </a:path>
                </a:pathLst>
              </a:custGeom>
              <a:solidFill>
                <a:srgbClr val="F2F2F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sz="1200">
                  <a:latin typeface="Fira Sans Extra Condensed"/>
                  <a:ea typeface="Fira Sans Extra Condensed"/>
                  <a:cs typeface="Fira Sans Extra Condensed"/>
                  <a:sym typeface="Fira Sans Extra Condensed"/>
                </a:endParaRPr>
              </a:p>
              <a:p>
                <a:pPr marL="0" lvl="0" indent="0" algn="ctr" rtl="0">
                  <a:spcBef>
                    <a:spcPts val="0"/>
                  </a:spcBef>
                  <a:spcAft>
                    <a:spcPts val="0"/>
                  </a:spcAft>
                  <a:buClr>
                    <a:schemeClr val="dk1"/>
                  </a:buClr>
                  <a:buSzPts val="1100"/>
                  <a:buFont typeface="Arial"/>
                  <a:buNone/>
                </a:pPr>
                <a:endParaRPr sz="1200">
                  <a:latin typeface="Fira Sans Extra Condensed"/>
                  <a:ea typeface="Fira Sans Extra Condensed"/>
                  <a:cs typeface="Fira Sans Extra Condensed"/>
                  <a:sym typeface="Fira Sans Extra Condensed"/>
                </a:endParaRPr>
              </a:p>
            </p:txBody>
          </p:sp>
          <p:sp>
            <p:nvSpPr>
              <p:cNvPr id="94" name="Google Shape;282;p18">
                <a:extLst>
                  <a:ext uri="{FF2B5EF4-FFF2-40B4-BE49-F238E27FC236}">
                    <a16:creationId xmlns:a16="http://schemas.microsoft.com/office/drawing/2014/main" id="{A9744108-36A2-8B4E-E9C8-41588E8B92C4}"/>
                  </a:ext>
                </a:extLst>
              </p:cNvPr>
              <p:cNvSpPr/>
              <p:nvPr/>
            </p:nvSpPr>
            <p:spPr>
              <a:xfrm>
                <a:off x="1036275" y="1121000"/>
                <a:ext cx="1412709" cy="336536"/>
              </a:xfrm>
              <a:custGeom>
                <a:avLst/>
                <a:gdLst/>
                <a:ahLst/>
                <a:cxnLst/>
                <a:rect l="l" t="t" r="r" b="b"/>
                <a:pathLst>
                  <a:path w="45185" h="10764" extrusionOk="0">
                    <a:moveTo>
                      <a:pt x="2846" y="0"/>
                    </a:moveTo>
                    <a:cubicBezTo>
                      <a:pt x="1274" y="0"/>
                      <a:pt x="0" y="1274"/>
                      <a:pt x="0" y="2846"/>
                    </a:cubicBezTo>
                    <a:lnTo>
                      <a:pt x="0" y="10763"/>
                    </a:lnTo>
                    <a:lnTo>
                      <a:pt x="45184" y="10763"/>
                    </a:lnTo>
                    <a:lnTo>
                      <a:pt x="45184" y="2846"/>
                    </a:lnTo>
                    <a:cubicBezTo>
                      <a:pt x="45184" y="1274"/>
                      <a:pt x="43910" y="0"/>
                      <a:pt x="42339" y="0"/>
                    </a:cubicBezTo>
                    <a:close/>
                  </a:path>
                </a:pathLst>
              </a:custGeom>
              <a:solidFill>
                <a:srgbClr val="FCBD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rgbClr val="FFFFFF"/>
                    </a:solidFill>
                    <a:latin typeface="Fira Sans Extra Condensed Medium"/>
                    <a:ea typeface="Fira Sans Extra Condensed Medium"/>
                    <a:cs typeface="Fira Sans Extra Condensed Medium"/>
                    <a:sym typeface="Fira Sans Extra Condensed Medium"/>
                  </a:rPr>
                  <a:t>Day 1</a:t>
                </a:r>
                <a:endParaRPr sz="1600" b="1"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95" name="Google Shape;283;p18">
                <a:extLst>
                  <a:ext uri="{FF2B5EF4-FFF2-40B4-BE49-F238E27FC236}">
                    <a16:creationId xmlns:a16="http://schemas.microsoft.com/office/drawing/2014/main" id="{02477911-92D4-6804-BD83-6717A9593C7B}"/>
                  </a:ext>
                </a:extLst>
              </p:cNvPr>
              <p:cNvSpPr/>
              <p:nvPr/>
            </p:nvSpPr>
            <p:spPr>
              <a:xfrm>
                <a:off x="1449454" y="2458524"/>
                <a:ext cx="585969" cy="585937"/>
              </a:xfrm>
              <a:custGeom>
                <a:avLst/>
                <a:gdLst/>
                <a:ahLst/>
                <a:cxnLst/>
                <a:rect l="l" t="t" r="r" b="b"/>
                <a:pathLst>
                  <a:path w="18742" h="18741" extrusionOk="0">
                    <a:moveTo>
                      <a:pt x="9371" y="0"/>
                    </a:moveTo>
                    <a:cubicBezTo>
                      <a:pt x="4204" y="0"/>
                      <a:pt x="1" y="4191"/>
                      <a:pt x="1" y="9370"/>
                    </a:cubicBezTo>
                    <a:cubicBezTo>
                      <a:pt x="1" y="14538"/>
                      <a:pt x="4204" y="18741"/>
                      <a:pt x="9371" y="18741"/>
                    </a:cubicBezTo>
                    <a:cubicBezTo>
                      <a:pt x="14550" y="18741"/>
                      <a:pt x="18741" y="14538"/>
                      <a:pt x="18741" y="9370"/>
                    </a:cubicBezTo>
                    <a:cubicBezTo>
                      <a:pt x="18741" y="4191"/>
                      <a:pt x="14550" y="0"/>
                      <a:pt x="9371" y="0"/>
                    </a:cubicBezTo>
                    <a:close/>
                  </a:path>
                </a:pathLst>
              </a:custGeom>
              <a:solidFill>
                <a:srgbClr val="FCBD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96" name="Google Shape;284;p18">
                <a:extLst>
                  <a:ext uri="{FF2B5EF4-FFF2-40B4-BE49-F238E27FC236}">
                    <a16:creationId xmlns:a16="http://schemas.microsoft.com/office/drawing/2014/main" id="{76172EC4-9182-04A6-9D06-E4E5863F3577}"/>
                  </a:ext>
                </a:extLst>
              </p:cNvPr>
              <p:cNvSpPr/>
              <p:nvPr/>
            </p:nvSpPr>
            <p:spPr>
              <a:xfrm>
                <a:off x="1524680" y="2533344"/>
                <a:ext cx="435928" cy="436303"/>
              </a:xfrm>
              <a:custGeom>
                <a:avLst/>
                <a:gdLst/>
                <a:ahLst/>
                <a:cxnLst/>
                <a:rect l="l" t="t" r="r" b="b"/>
                <a:pathLst>
                  <a:path w="13943" h="13955" extrusionOk="0">
                    <a:moveTo>
                      <a:pt x="6965" y="0"/>
                    </a:moveTo>
                    <a:cubicBezTo>
                      <a:pt x="3119" y="0"/>
                      <a:pt x="0" y="3120"/>
                      <a:pt x="0" y="6977"/>
                    </a:cubicBezTo>
                    <a:cubicBezTo>
                      <a:pt x="0" y="10823"/>
                      <a:pt x="3119" y="13954"/>
                      <a:pt x="6965" y="13954"/>
                    </a:cubicBezTo>
                    <a:cubicBezTo>
                      <a:pt x="10823" y="13954"/>
                      <a:pt x="13942" y="10823"/>
                      <a:pt x="13942" y="6977"/>
                    </a:cubicBezTo>
                    <a:cubicBezTo>
                      <a:pt x="13942" y="3120"/>
                      <a:pt x="10823" y="0"/>
                      <a:pt x="6965"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97" name="Google Shape;285;p18">
                <a:extLst>
                  <a:ext uri="{FF2B5EF4-FFF2-40B4-BE49-F238E27FC236}">
                    <a16:creationId xmlns:a16="http://schemas.microsoft.com/office/drawing/2014/main" id="{DAB66E6E-56B6-6309-3897-291389AEF31F}"/>
                  </a:ext>
                </a:extLst>
              </p:cNvPr>
              <p:cNvSpPr/>
              <p:nvPr/>
            </p:nvSpPr>
            <p:spPr>
              <a:xfrm>
                <a:off x="1637831" y="2646870"/>
                <a:ext cx="209601" cy="209225"/>
              </a:xfrm>
              <a:custGeom>
                <a:avLst/>
                <a:gdLst/>
                <a:ahLst/>
                <a:cxnLst/>
                <a:rect l="l" t="t" r="r" b="b"/>
                <a:pathLst>
                  <a:path w="6704" h="6692" extrusionOk="0">
                    <a:moveTo>
                      <a:pt x="3346" y="453"/>
                    </a:moveTo>
                    <a:cubicBezTo>
                      <a:pt x="3656" y="453"/>
                      <a:pt x="3941" y="501"/>
                      <a:pt x="4215" y="584"/>
                    </a:cubicBezTo>
                    <a:cubicBezTo>
                      <a:pt x="3941" y="691"/>
                      <a:pt x="3584" y="846"/>
                      <a:pt x="3203" y="1084"/>
                    </a:cubicBezTo>
                    <a:cubicBezTo>
                      <a:pt x="2870" y="929"/>
                      <a:pt x="2513" y="810"/>
                      <a:pt x="2108" y="727"/>
                    </a:cubicBezTo>
                    <a:cubicBezTo>
                      <a:pt x="2489" y="548"/>
                      <a:pt x="2906" y="453"/>
                      <a:pt x="3346" y="453"/>
                    </a:cubicBezTo>
                    <a:close/>
                    <a:moveTo>
                      <a:pt x="1632" y="1025"/>
                    </a:moveTo>
                    <a:cubicBezTo>
                      <a:pt x="2072" y="1084"/>
                      <a:pt x="2477" y="1179"/>
                      <a:pt x="2834" y="1322"/>
                    </a:cubicBezTo>
                    <a:cubicBezTo>
                      <a:pt x="2572" y="1513"/>
                      <a:pt x="2310" y="1739"/>
                      <a:pt x="2048" y="2001"/>
                    </a:cubicBezTo>
                    <a:lnTo>
                      <a:pt x="1298" y="1298"/>
                    </a:lnTo>
                    <a:cubicBezTo>
                      <a:pt x="1405" y="1191"/>
                      <a:pt x="1513" y="1108"/>
                      <a:pt x="1632" y="1025"/>
                    </a:cubicBezTo>
                    <a:close/>
                    <a:moveTo>
                      <a:pt x="4715" y="798"/>
                    </a:moveTo>
                    <a:cubicBezTo>
                      <a:pt x="5061" y="977"/>
                      <a:pt x="5358" y="1227"/>
                      <a:pt x="5596" y="1525"/>
                    </a:cubicBezTo>
                    <a:cubicBezTo>
                      <a:pt x="5573" y="2037"/>
                      <a:pt x="5489" y="2489"/>
                      <a:pt x="5358" y="2894"/>
                    </a:cubicBezTo>
                    <a:cubicBezTo>
                      <a:pt x="4954" y="2310"/>
                      <a:pt x="4382" y="1703"/>
                      <a:pt x="3584" y="1263"/>
                    </a:cubicBezTo>
                    <a:cubicBezTo>
                      <a:pt x="4096" y="977"/>
                      <a:pt x="4537" y="846"/>
                      <a:pt x="4715" y="798"/>
                    </a:cubicBezTo>
                    <a:close/>
                    <a:moveTo>
                      <a:pt x="1060" y="1572"/>
                    </a:moveTo>
                    <a:lnTo>
                      <a:pt x="1810" y="2275"/>
                    </a:lnTo>
                    <a:cubicBezTo>
                      <a:pt x="1596" y="2525"/>
                      <a:pt x="1405" y="2811"/>
                      <a:pt x="1239" y="3132"/>
                    </a:cubicBezTo>
                    <a:cubicBezTo>
                      <a:pt x="989" y="2632"/>
                      <a:pt x="870" y="2191"/>
                      <a:pt x="822" y="1941"/>
                    </a:cubicBezTo>
                    <a:cubicBezTo>
                      <a:pt x="893" y="1810"/>
                      <a:pt x="977" y="1691"/>
                      <a:pt x="1060" y="1572"/>
                    </a:cubicBezTo>
                    <a:close/>
                    <a:moveTo>
                      <a:pt x="5930" y="2025"/>
                    </a:moveTo>
                    <a:cubicBezTo>
                      <a:pt x="6132" y="2418"/>
                      <a:pt x="6239" y="2870"/>
                      <a:pt x="6239" y="3346"/>
                    </a:cubicBezTo>
                    <a:cubicBezTo>
                      <a:pt x="6239" y="3680"/>
                      <a:pt x="6192" y="3989"/>
                      <a:pt x="6085" y="4287"/>
                    </a:cubicBezTo>
                    <a:cubicBezTo>
                      <a:pt x="5989" y="4025"/>
                      <a:pt x="5835" y="3668"/>
                      <a:pt x="5608" y="3275"/>
                    </a:cubicBezTo>
                    <a:cubicBezTo>
                      <a:pt x="5751" y="2906"/>
                      <a:pt x="5858" y="2489"/>
                      <a:pt x="5930" y="2025"/>
                    </a:cubicBezTo>
                    <a:close/>
                    <a:moveTo>
                      <a:pt x="3215" y="1477"/>
                    </a:moveTo>
                    <a:cubicBezTo>
                      <a:pt x="4180" y="1941"/>
                      <a:pt x="4811" y="2656"/>
                      <a:pt x="5204" y="3299"/>
                    </a:cubicBezTo>
                    <a:cubicBezTo>
                      <a:pt x="5037" y="3704"/>
                      <a:pt x="4811" y="4061"/>
                      <a:pt x="4573" y="4370"/>
                    </a:cubicBezTo>
                    <a:lnTo>
                      <a:pt x="2310" y="2239"/>
                    </a:lnTo>
                    <a:cubicBezTo>
                      <a:pt x="2596" y="1929"/>
                      <a:pt x="2918" y="1679"/>
                      <a:pt x="3215" y="1477"/>
                    </a:cubicBezTo>
                    <a:close/>
                    <a:moveTo>
                      <a:pt x="596" y="2465"/>
                    </a:moveTo>
                    <a:cubicBezTo>
                      <a:pt x="691" y="2763"/>
                      <a:pt x="834" y="3132"/>
                      <a:pt x="1048" y="3525"/>
                    </a:cubicBezTo>
                    <a:cubicBezTo>
                      <a:pt x="917" y="3846"/>
                      <a:pt x="810" y="4192"/>
                      <a:pt x="739" y="4573"/>
                    </a:cubicBezTo>
                    <a:cubicBezTo>
                      <a:pt x="560" y="4204"/>
                      <a:pt x="453" y="3787"/>
                      <a:pt x="453" y="3346"/>
                    </a:cubicBezTo>
                    <a:cubicBezTo>
                      <a:pt x="453" y="3037"/>
                      <a:pt x="501" y="2751"/>
                      <a:pt x="596" y="2465"/>
                    </a:cubicBezTo>
                    <a:close/>
                    <a:moveTo>
                      <a:pt x="5430" y="3680"/>
                    </a:moveTo>
                    <a:cubicBezTo>
                      <a:pt x="5716" y="4215"/>
                      <a:pt x="5835" y="4668"/>
                      <a:pt x="5858" y="4787"/>
                    </a:cubicBezTo>
                    <a:cubicBezTo>
                      <a:pt x="5763" y="4954"/>
                      <a:pt x="5644" y="5108"/>
                      <a:pt x="5513" y="5263"/>
                    </a:cubicBezTo>
                    <a:lnTo>
                      <a:pt x="4823" y="4608"/>
                    </a:lnTo>
                    <a:cubicBezTo>
                      <a:pt x="5049" y="4335"/>
                      <a:pt x="5251" y="4025"/>
                      <a:pt x="5430" y="3680"/>
                    </a:cubicBezTo>
                    <a:close/>
                    <a:moveTo>
                      <a:pt x="2072" y="2513"/>
                    </a:moveTo>
                    <a:lnTo>
                      <a:pt x="4334" y="4644"/>
                    </a:lnTo>
                    <a:cubicBezTo>
                      <a:pt x="4049" y="4954"/>
                      <a:pt x="3739" y="5204"/>
                      <a:pt x="3453" y="5394"/>
                    </a:cubicBezTo>
                    <a:cubicBezTo>
                      <a:pt x="2477" y="4918"/>
                      <a:pt x="1846" y="4192"/>
                      <a:pt x="1453" y="3525"/>
                    </a:cubicBezTo>
                    <a:cubicBezTo>
                      <a:pt x="1620" y="3132"/>
                      <a:pt x="1834" y="2799"/>
                      <a:pt x="2072" y="2513"/>
                    </a:cubicBezTo>
                    <a:close/>
                    <a:moveTo>
                      <a:pt x="4584" y="4882"/>
                    </a:moveTo>
                    <a:lnTo>
                      <a:pt x="5263" y="5513"/>
                    </a:lnTo>
                    <a:cubicBezTo>
                      <a:pt x="5120" y="5632"/>
                      <a:pt x="4965" y="5751"/>
                      <a:pt x="4811" y="5835"/>
                    </a:cubicBezTo>
                    <a:cubicBezTo>
                      <a:pt x="4453" y="5775"/>
                      <a:pt x="4120" y="5680"/>
                      <a:pt x="3834" y="5561"/>
                    </a:cubicBezTo>
                    <a:cubicBezTo>
                      <a:pt x="4084" y="5370"/>
                      <a:pt x="4334" y="5144"/>
                      <a:pt x="4584" y="4882"/>
                    </a:cubicBezTo>
                    <a:close/>
                    <a:moveTo>
                      <a:pt x="1286" y="3918"/>
                    </a:moveTo>
                    <a:cubicBezTo>
                      <a:pt x="1691" y="4537"/>
                      <a:pt x="2275" y="5156"/>
                      <a:pt x="3108" y="5620"/>
                    </a:cubicBezTo>
                    <a:cubicBezTo>
                      <a:pt x="2739" y="5835"/>
                      <a:pt x="2429" y="5966"/>
                      <a:pt x="2251" y="6025"/>
                    </a:cubicBezTo>
                    <a:cubicBezTo>
                      <a:pt x="1763" y="5823"/>
                      <a:pt x="1346" y="5489"/>
                      <a:pt x="1024" y="5061"/>
                    </a:cubicBezTo>
                    <a:cubicBezTo>
                      <a:pt x="1072" y="4644"/>
                      <a:pt x="1167" y="4263"/>
                      <a:pt x="1286" y="3918"/>
                    </a:cubicBezTo>
                    <a:close/>
                    <a:moveTo>
                      <a:pt x="3477" y="5811"/>
                    </a:moveTo>
                    <a:cubicBezTo>
                      <a:pt x="3715" y="5918"/>
                      <a:pt x="3977" y="6013"/>
                      <a:pt x="4263" y="6085"/>
                    </a:cubicBezTo>
                    <a:cubicBezTo>
                      <a:pt x="3977" y="6180"/>
                      <a:pt x="3668" y="6240"/>
                      <a:pt x="3346" y="6240"/>
                    </a:cubicBezTo>
                    <a:cubicBezTo>
                      <a:pt x="3168" y="6240"/>
                      <a:pt x="2977" y="6216"/>
                      <a:pt x="2798" y="6180"/>
                    </a:cubicBezTo>
                    <a:cubicBezTo>
                      <a:pt x="2989" y="6097"/>
                      <a:pt x="3227" y="5966"/>
                      <a:pt x="3477" y="5811"/>
                    </a:cubicBezTo>
                    <a:close/>
                    <a:moveTo>
                      <a:pt x="3346" y="1"/>
                    </a:moveTo>
                    <a:cubicBezTo>
                      <a:pt x="1501" y="1"/>
                      <a:pt x="1" y="1489"/>
                      <a:pt x="1" y="3346"/>
                    </a:cubicBezTo>
                    <a:cubicBezTo>
                      <a:pt x="1" y="5192"/>
                      <a:pt x="1501" y="6692"/>
                      <a:pt x="3346" y="6692"/>
                    </a:cubicBezTo>
                    <a:cubicBezTo>
                      <a:pt x="5204" y="6692"/>
                      <a:pt x="6704" y="5192"/>
                      <a:pt x="6704" y="3346"/>
                    </a:cubicBezTo>
                    <a:cubicBezTo>
                      <a:pt x="6704" y="1489"/>
                      <a:pt x="5204" y="1"/>
                      <a:pt x="3346" y="1"/>
                    </a:cubicBezTo>
                    <a:close/>
                  </a:path>
                </a:pathLst>
              </a:custGeom>
              <a:solidFill>
                <a:srgbClr val="FCBD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98" name="Google Shape;286;p18">
                <a:extLst>
                  <a:ext uri="{FF2B5EF4-FFF2-40B4-BE49-F238E27FC236}">
                    <a16:creationId xmlns:a16="http://schemas.microsoft.com/office/drawing/2014/main" id="{BE8D53CD-588B-71B9-E00B-DBFA65F1E56B}"/>
                  </a:ext>
                </a:extLst>
              </p:cNvPr>
              <p:cNvSpPr txBox="1"/>
              <p:nvPr/>
            </p:nvSpPr>
            <p:spPr>
              <a:xfrm>
                <a:off x="1130650" y="1457525"/>
                <a:ext cx="12240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b="1" dirty="0">
                    <a:solidFill>
                      <a:srgbClr val="434343"/>
                    </a:solidFill>
                    <a:latin typeface="Roboto"/>
                    <a:ea typeface="Roboto"/>
                    <a:cs typeface="Roboto"/>
                    <a:sym typeface="Roboto"/>
                  </a:rPr>
                  <a:t>Project Ideation</a:t>
                </a:r>
              </a:p>
            </p:txBody>
          </p:sp>
        </p:grpSp>
        <p:grpSp>
          <p:nvGrpSpPr>
            <p:cNvPr id="99" name="Google Shape;287;p18">
              <a:extLst>
                <a:ext uri="{FF2B5EF4-FFF2-40B4-BE49-F238E27FC236}">
                  <a16:creationId xmlns:a16="http://schemas.microsoft.com/office/drawing/2014/main" id="{D0EABA03-F433-07EC-E135-8F1B91BA2487}"/>
                </a:ext>
              </a:extLst>
            </p:cNvPr>
            <p:cNvGrpSpPr/>
            <p:nvPr/>
          </p:nvGrpSpPr>
          <p:grpSpPr>
            <a:xfrm>
              <a:off x="3612684" y="2526911"/>
              <a:ext cx="1491274" cy="218918"/>
              <a:chOff x="3390067" y="2639054"/>
              <a:chExt cx="1491274" cy="218918"/>
            </a:xfrm>
          </p:grpSpPr>
          <p:sp>
            <p:nvSpPr>
              <p:cNvPr id="104" name="Google Shape;292;p18">
                <a:extLst>
                  <a:ext uri="{FF2B5EF4-FFF2-40B4-BE49-F238E27FC236}">
                    <a16:creationId xmlns:a16="http://schemas.microsoft.com/office/drawing/2014/main" id="{0AE42E74-7CCF-5085-AED5-5BB0A7F228A7}"/>
                  </a:ext>
                </a:extLst>
              </p:cNvPr>
              <p:cNvSpPr/>
              <p:nvPr/>
            </p:nvSpPr>
            <p:spPr>
              <a:xfrm>
                <a:off x="3390067" y="2639054"/>
                <a:ext cx="534569" cy="218918"/>
              </a:xfrm>
              <a:custGeom>
                <a:avLst/>
                <a:gdLst/>
                <a:ahLst/>
                <a:cxnLst/>
                <a:rect l="l" t="t" r="r" b="b"/>
                <a:pathLst>
                  <a:path w="17098" h="7002" extrusionOk="0">
                    <a:moveTo>
                      <a:pt x="0" y="1"/>
                    </a:moveTo>
                    <a:lnTo>
                      <a:pt x="2798" y="3501"/>
                    </a:lnTo>
                    <a:lnTo>
                      <a:pt x="0" y="7002"/>
                    </a:lnTo>
                    <a:lnTo>
                      <a:pt x="14288" y="7002"/>
                    </a:lnTo>
                    <a:lnTo>
                      <a:pt x="17098" y="3501"/>
                    </a:lnTo>
                    <a:lnTo>
                      <a:pt x="14288" y="1"/>
                    </a:lnTo>
                    <a:close/>
                  </a:path>
                </a:pathLst>
              </a:custGeom>
              <a:solidFill>
                <a:srgbClr val="4949E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05" name="Google Shape;293;p18">
                <a:extLst>
                  <a:ext uri="{FF2B5EF4-FFF2-40B4-BE49-F238E27FC236}">
                    <a16:creationId xmlns:a16="http://schemas.microsoft.com/office/drawing/2014/main" id="{F09734E6-A903-A08D-4241-495AA4461DC7}"/>
                  </a:ext>
                </a:extLst>
              </p:cNvPr>
              <p:cNvSpPr/>
              <p:nvPr/>
            </p:nvSpPr>
            <p:spPr>
              <a:xfrm>
                <a:off x="3694957" y="2639054"/>
                <a:ext cx="1186384" cy="218918"/>
              </a:xfrm>
              <a:custGeom>
                <a:avLst/>
                <a:gdLst/>
                <a:ahLst/>
                <a:cxnLst/>
                <a:rect l="l" t="t" r="r" b="b"/>
                <a:pathLst>
                  <a:path w="17098" h="7002" extrusionOk="0">
                    <a:moveTo>
                      <a:pt x="0" y="1"/>
                    </a:moveTo>
                    <a:lnTo>
                      <a:pt x="2798" y="3501"/>
                    </a:lnTo>
                    <a:lnTo>
                      <a:pt x="0" y="7002"/>
                    </a:lnTo>
                    <a:lnTo>
                      <a:pt x="14288" y="7002"/>
                    </a:lnTo>
                    <a:lnTo>
                      <a:pt x="17098" y="3501"/>
                    </a:lnTo>
                    <a:lnTo>
                      <a:pt x="14288" y="1"/>
                    </a:lnTo>
                    <a:close/>
                  </a:path>
                </a:pathLst>
              </a:custGeom>
              <a:solidFill>
                <a:srgbClr val="4949E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grpSp>
        <p:grpSp>
          <p:nvGrpSpPr>
            <p:cNvPr id="109" name="Google Shape;297;p18">
              <a:extLst>
                <a:ext uri="{FF2B5EF4-FFF2-40B4-BE49-F238E27FC236}">
                  <a16:creationId xmlns:a16="http://schemas.microsoft.com/office/drawing/2014/main" id="{922C2827-DEB7-A2BC-33BB-AB4F8A8D8CD6}"/>
                </a:ext>
              </a:extLst>
            </p:cNvPr>
            <p:cNvGrpSpPr/>
            <p:nvPr/>
          </p:nvGrpSpPr>
          <p:grpSpPr>
            <a:xfrm>
              <a:off x="5712811" y="1008857"/>
              <a:ext cx="1467960" cy="1923461"/>
              <a:chOff x="5490194" y="1121000"/>
              <a:chExt cx="1467960" cy="1923461"/>
            </a:xfrm>
          </p:grpSpPr>
          <p:sp>
            <p:nvSpPr>
              <p:cNvPr id="110" name="Google Shape;298;p18">
                <a:extLst>
                  <a:ext uri="{FF2B5EF4-FFF2-40B4-BE49-F238E27FC236}">
                    <a16:creationId xmlns:a16="http://schemas.microsoft.com/office/drawing/2014/main" id="{57C6B86E-415D-778B-D316-912E8A512641}"/>
                  </a:ext>
                </a:extLst>
              </p:cNvPr>
              <p:cNvSpPr/>
              <p:nvPr/>
            </p:nvSpPr>
            <p:spPr>
              <a:xfrm>
                <a:off x="5490194" y="2639054"/>
                <a:ext cx="693685" cy="218918"/>
              </a:xfrm>
              <a:custGeom>
                <a:avLst/>
                <a:gdLst/>
                <a:ahLst/>
                <a:cxnLst/>
                <a:rect l="l" t="t" r="r" b="b"/>
                <a:pathLst>
                  <a:path w="17098" h="7002" extrusionOk="0">
                    <a:moveTo>
                      <a:pt x="0" y="1"/>
                    </a:moveTo>
                    <a:lnTo>
                      <a:pt x="2798" y="3501"/>
                    </a:lnTo>
                    <a:lnTo>
                      <a:pt x="0" y="7002"/>
                    </a:lnTo>
                    <a:lnTo>
                      <a:pt x="14288" y="7002"/>
                    </a:lnTo>
                    <a:lnTo>
                      <a:pt x="17098" y="3501"/>
                    </a:lnTo>
                    <a:lnTo>
                      <a:pt x="14288" y="1"/>
                    </a:ln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11" name="Google Shape;299;p18">
                <a:extLst>
                  <a:ext uri="{FF2B5EF4-FFF2-40B4-BE49-F238E27FC236}">
                    <a16:creationId xmlns:a16="http://schemas.microsoft.com/office/drawing/2014/main" id="{23C7A61D-C961-DE53-683C-608FDA23BD13}"/>
                  </a:ext>
                </a:extLst>
              </p:cNvPr>
              <p:cNvSpPr/>
              <p:nvPr/>
            </p:nvSpPr>
            <p:spPr>
              <a:xfrm>
                <a:off x="6324591" y="2639054"/>
                <a:ext cx="534569" cy="218918"/>
              </a:xfrm>
              <a:custGeom>
                <a:avLst/>
                <a:gdLst/>
                <a:ahLst/>
                <a:cxnLst/>
                <a:rect l="l" t="t" r="r" b="b"/>
                <a:pathLst>
                  <a:path w="17098" h="7002" extrusionOk="0">
                    <a:moveTo>
                      <a:pt x="0" y="1"/>
                    </a:moveTo>
                    <a:lnTo>
                      <a:pt x="2798" y="3501"/>
                    </a:lnTo>
                    <a:lnTo>
                      <a:pt x="0" y="7002"/>
                    </a:lnTo>
                    <a:lnTo>
                      <a:pt x="14288" y="7002"/>
                    </a:lnTo>
                    <a:lnTo>
                      <a:pt x="17098" y="3501"/>
                    </a:lnTo>
                    <a:lnTo>
                      <a:pt x="14288" y="1"/>
                    </a:ln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12" name="Google Shape;300;p18">
                <a:extLst>
                  <a:ext uri="{FF2B5EF4-FFF2-40B4-BE49-F238E27FC236}">
                    <a16:creationId xmlns:a16="http://schemas.microsoft.com/office/drawing/2014/main" id="{A3E4718C-E6F0-0079-9406-ECA5D4AFE150}"/>
                  </a:ext>
                </a:extLst>
              </p:cNvPr>
              <p:cNvSpPr/>
              <p:nvPr/>
            </p:nvSpPr>
            <p:spPr>
              <a:xfrm>
                <a:off x="6251992" y="1996915"/>
                <a:ext cx="31" cy="754581"/>
              </a:xfrm>
              <a:custGeom>
                <a:avLst/>
                <a:gdLst/>
                <a:ahLst/>
                <a:cxnLst/>
                <a:rect l="l" t="t" r="r" b="b"/>
                <a:pathLst>
                  <a:path w="1" h="24135" fill="none" extrusionOk="0">
                    <a:moveTo>
                      <a:pt x="0" y="24134"/>
                    </a:moveTo>
                    <a:lnTo>
                      <a:pt x="0" y="0"/>
                    </a:lnTo>
                  </a:path>
                </a:pathLst>
              </a:custGeom>
              <a:noFill/>
              <a:ln w="17850" cap="rnd" cmpd="sng">
                <a:solidFill>
                  <a:srgbClr val="9DB6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13" name="Google Shape;301;p18">
                <a:extLst>
                  <a:ext uri="{FF2B5EF4-FFF2-40B4-BE49-F238E27FC236}">
                    <a16:creationId xmlns:a16="http://schemas.microsoft.com/office/drawing/2014/main" id="{C7CD8CA5-4163-E827-838B-E46410099447}"/>
                  </a:ext>
                </a:extLst>
              </p:cNvPr>
              <p:cNvSpPr/>
              <p:nvPr/>
            </p:nvSpPr>
            <p:spPr>
              <a:xfrm>
                <a:off x="5545445" y="1121000"/>
                <a:ext cx="1412709" cy="987693"/>
              </a:xfrm>
              <a:custGeom>
                <a:avLst/>
                <a:gdLst/>
                <a:ahLst/>
                <a:cxnLst/>
                <a:rect l="l" t="t" r="r" b="b"/>
                <a:pathLst>
                  <a:path w="45185" h="31591" extrusionOk="0">
                    <a:moveTo>
                      <a:pt x="2858" y="0"/>
                    </a:moveTo>
                    <a:cubicBezTo>
                      <a:pt x="1286" y="0"/>
                      <a:pt x="0" y="1274"/>
                      <a:pt x="0" y="2846"/>
                    </a:cubicBezTo>
                    <a:lnTo>
                      <a:pt x="0" y="21669"/>
                    </a:lnTo>
                    <a:cubicBezTo>
                      <a:pt x="0" y="25753"/>
                      <a:pt x="3310" y="29063"/>
                      <a:pt x="7406" y="29063"/>
                    </a:cubicBezTo>
                    <a:lnTo>
                      <a:pt x="18122" y="29063"/>
                    </a:lnTo>
                    <a:cubicBezTo>
                      <a:pt x="18169" y="29111"/>
                      <a:pt x="18193" y="29170"/>
                      <a:pt x="18241" y="29206"/>
                    </a:cubicBezTo>
                    <a:lnTo>
                      <a:pt x="19241" y="30206"/>
                    </a:lnTo>
                    <a:cubicBezTo>
                      <a:pt x="20164" y="31129"/>
                      <a:pt x="21375" y="31590"/>
                      <a:pt x="22587" y="31590"/>
                    </a:cubicBezTo>
                    <a:cubicBezTo>
                      <a:pt x="23798" y="31590"/>
                      <a:pt x="25009" y="31129"/>
                      <a:pt x="25932" y="30206"/>
                    </a:cubicBezTo>
                    <a:lnTo>
                      <a:pt x="26932" y="29206"/>
                    </a:lnTo>
                    <a:cubicBezTo>
                      <a:pt x="26980" y="29170"/>
                      <a:pt x="27016" y="29111"/>
                      <a:pt x="27051" y="29063"/>
                    </a:cubicBezTo>
                    <a:lnTo>
                      <a:pt x="37791" y="29063"/>
                    </a:lnTo>
                    <a:cubicBezTo>
                      <a:pt x="41875" y="29063"/>
                      <a:pt x="45185" y="25753"/>
                      <a:pt x="45185" y="21669"/>
                    </a:cubicBezTo>
                    <a:lnTo>
                      <a:pt x="45185" y="2846"/>
                    </a:lnTo>
                    <a:cubicBezTo>
                      <a:pt x="45185" y="1274"/>
                      <a:pt x="43911" y="0"/>
                      <a:pt x="42327" y="0"/>
                    </a:cubicBezTo>
                    <a:close/>
                  </a:path>
                </a:pathLst>
              </a:custGeom>
              <a:solidFill>
                <a:srgbClr val="F2F2F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14" name="Google Shape;302;p18">
                <a:extLst>
                  <a:ext uri="{FF2B5EF4-FFF2-40B4-BE49-F238E27FC236}">
                    <a16:creationId xmlns:a16="http://schemas.microsoft.com/office/drawing/2014/main" id="{EDFE0A0B-2D76-3529-922A-C5B7646105C8}"/>
                  </a:ext>
                </a:extLst>
              </p:cNvPr>
              <p:cNvSpPr/>
              <p:nvPr/>
            </p:nvSpPr>
            <p:spPr>
              <a:xfrm>
                <a:off x="5545445" y="1121000"/>
                <a:ext cx="1412709" cy="336536"/>
              </a:xfrm>
              <a:custGeom>
                <a:avLst/>
                <a:gdLst/>
                <a:ahLst/>
                <a:cxnLst/>
                <a:rect l="l" t="t" r="r" b="b"/>
                <a:pathLst>
                  <a:path w="45185" h="10764" extrusionOk="0">
                    <a:moveTo>
                      <a:pt x="2846" y="0"/>
                    </a:moveTo>
                    <a:cubicBezTo>
                      <a:pt x="1274" y="0"/>
                      <a:pt x="0" y="1274"/>
                      <a:pt x="0" y="2846"/>
                    </a:cubicBezTo>
                    <a:lnTo>
                      <a:pt x="0" y="10763"/>
                    </a:lnTo>
                    <a:lnTo>
                      <a:pt x="45185" y="10763"/>
                    </a:lnTo>
                    <a:lnTo>
                      <a:pt x="45185" y="2846"/>
                    </a:lnTo>
                    <a:cubicBezTo>
                      <a:pt x="45185" y="1274"/>
                      <a:pt x="43911" y="0"/>
                      <a:pt x="42339" y="0"/>
                    </a:cubicBez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rgbClr val="FFFFFF"/>
                    </a:solidFill>
                    <a:latin typeface="Fira Sans Extra Condensed Medium"/>
                    <a:ea typeface="Fira Sans Extra Condensed Medium"/>
                    <a:cs typeface="Fira Sans Extra Condensed Medium"/>
                    <a:sym typeface="Fira Sans Extra Condensed Medium"/>
                  </a:rPr>
                  <a:t>Day 3</a:t>
                </a:r>
                <a:endParaRPr sz="1600" b="1"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115" name="Google Shape;303;p18">
                <a:extLst>
                  <a:ext uri="{FF2B5EF4-FFF2-40B4-BE49-F238E27FC236}">
                    <a16:creationId xmlns:a16="http://schemas.microsoft.com/office/drawing/2014/main" id="{4C895C24-C056-0D4A-5F35-B54E890B88F9}"/>
                  </a:ext>
                </a:extLst>
              </p:cNvPr>
              <p:cNvSpPr/>
              <p:nvPr/>
            </p:nvSpPr>
            <p:spPr>
              <a:xfrm>
                <a:off x="5959030" y="2458524"/>
                <a:ext cx="585937" cy="585937"/>
              </a:xfrm>
              <a:custGeom>
                <a:avLst/>
                <a:gdLst/>
                <a:ahLst/>
                <a:cxnLst/>
                <a:rect l="l" t="t" r="r" b="b"/>
                <a:pathLst>
                  <a:path w="18741" h="18741" extrusionOk="0">
                    <a:moveTo>
                      <a:pt x="9370" y="0"/>
                    </a:moveTo>
                    <a:cubicBezTo>
                      <a:pt x="4191" y="0"/>
                      <a:pt x="0" y="4191"/>
                      <a:pt x="0" y="9370"/>
                    </a:cubicBezTo>
                    <a:cubicBezTo>
                      <a:pt x="0" y="14538"/>
                      <a:pt x="4191" y="18741"/>
                      <a:pt x="9370" y="18741"/>
                    </a:cubicBezTo>
                    <a:cubicBezTo>
                      <a:pt x="14538" y="18741"/>
                      <a:pt x="18741" y="14538"/>
                      <a:pt x="18741" y="9370"/>
                    </a:cubicBezTo>
                    <a:cubicBezTo>
                      <a:pt x="18741" y="4191"/>
                      <a:pt x="14538" y="0"/>
                      <a:pt x="9370" y="0"/>
                    </a:cubicBez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16" name="Google Shape;304;p18">
                <a:extLst>
                  <a:ext uri="{FF2B5EF4-FFF2-40B4-BE49-F238E27FC236}">
                    <a16:creationId xmlns:a16="http://schemas.microsoft.com/office/drawing/2014/main" id="{A479E78D-1B7F-71E7-DE6D-C551E8A68277}"/>
                  </a:ext>
                </a:extLst>
              </p:cNvPr>
              <p:cNvSpPr/>
              <p:nvPr/>
            </p:nvSpPr>
            <p:spPr>
              <a:xfrm>
                <a:off x="6033850" y="2533344"/>
                <a:ext cx="435928" cy="436303"/>
              </a:xfrm>
              <a:custGeom>
                <a:avLst/>
                <a:gdLst/>
                <a:ahLst/>
                <a:cxnLst/>
                <a:rect l="l" t="t" r="r" b="b"/>
                <a:pathLst>
                  <a:path w="13943" h="13955" extrusionOk="0">
                    <a:moveTo>
                      <a:pt x="6977" y="0"/>
                    </a:moveTo>
                    <a:cubicBezTo>
                      <a:pt x="3120" y="0"/>
                      <a:pt x="0" y="3120"/>
                      <a:pt x="0" y="6977"/>
                    </a:cubicBezTo>
                    <a:cubicBezTo>
                      <a:pt x="0" y="10823"/>
                      <a:pt x="3120" y="13954"/>
                      <a:pt x="6977" y="13954"/>
                    </a:cubicBezTo>
                    <a:cubicBezTo>
                      <a:pt x="10823" y="13954"/>
                      <a:pt x="13943" y="10823"/>
                      <a:pt x="13943" y="6977"/>
                    </a:cubicBezTo>
                    <a:cubicBezTo>
                      <a:pt x="13943" y="3120"/>
                      <a:pt x="10823" y="0"/>
                      <a:pt x="6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17" name="Google Shape;305;p18">
                <a:extLst>
                  <a:ext uri="{FF2B5EF4-FFF2-40B4-BE49-F238E27FC236}">
                    <a16:creationId xmlns:a16="http://schemas.microsoft.com/office/drawing/2014/main" id="{2ADD7387-216D-C48C-DC3D-D0B631939386}"/>
                  </a:ext>
                </a:extLst>
              </p:cNvPr>
              <p:cNvSpPr/>
              <p:nvPr/>
            </p:nvSpPr>
            <p:spPr>
              <a:xfrm>
                <a:off x="6135839" y="2718344"/>
                <a:ext cx="116556" cy="116181"/>
              </a:xfrm>
              <a:custGeom>
                <a:avLst/>
                <a:gdLst/>
                <a:ahLst/>
                <a:cxnLst/>
                <a:rect l="l" t="t" r="r" b="b"/>
                <a:pathLst>
                  <a:path w="3728" h="3716" extrusionOk="0">
                    <a:moveTo>
                      <a:pt x="1846" y="1251"/>
                    </a:moveTo>
                    <a:cubicBezTo>
                      <a:pt x="2168" y="1251"/>
                      <a:pt x="2442" y="1513"/>
                      <a:pt x="2442" y="1834"/>
                    </a:cubicBezTo>
                    <a:cubicBezTo>
                      <a:pt x="2442" y="2168"/>
                      <a:pt x="2168" y="2430"/>
                      <a:pt x="1846" y="2430"/>
                    </a:cubicBezTo>
                    <a:cubicBezTo>
                      <a:pt x="1525" y="2430"/>
                      <a:pt x="1263" y="2168"/>
                      <a:pt x="1263" y="1834"/>
                    </a:cubicBezTo>
                    <a:cubicBezTo>
                      <a:pt x="1263" y="1513"/>
                      <a:pt x="1525" y="1251"/>
                      <a:pt x="1846" y="1251"/>
                    </a:cubicBezTo>
                    <a:close/>
                    <a:moveTo>
                      <a:pt x="1763" y="1"/>
                    </a:moveTo>
                    <a:cubicBezTo>
                      <a:pt x="1560" y="1"/>
                      <a:pt x="1334" y="155"/>
                      <a:pt x="1334" y="358"/>
                    </a:cubicBezTo>
                    <a:lnTo>
                      <a:pt x="1334" y="751"/>
                    </a:lnTo>
                    <a:lnTo>
                      <a:pt x="1096" y="477"/>
                    </a:lnTo>
                    <a:cubicBezTo>
                      <a:pt x="1025" y="405"/>
                      <a:pt x="935" y="370"/>
                      <a:pt x="846" y="370"/>
                    </a:cubicBezTo>
                    <a:cubicBezTo>
                      <a:pt x="757" y="370"/>
                      <a:pt x="667" y="405"/>
                      <a:pt x="596" y="477"/>
                    </a:cubicBezTo>
                    <a:lnTo>
                      <a:pt x="477" y="596"/>
                    </a:lnTo>
                    <a:cubicBezTo>
                      <a:pt x="334" y="739"/>
                      <a:pt x="334" y="941"/>
                      <a:pt x="477" y="1084"/>
                    </a:cubicBezTo>
                    <a:lnTo>
                      <a:pt x="763" y="1334"/>
                    </a:lnTo>
                    <a:lnTo>
                      <a:pt x="370" y="1334"/>
                    </a:lnTo>
                    <a:cubicBezTo>
                      <a:pt x="167" y="1334"/>
                      <a:pt x="1" y="1548"/>
                      <a:pt x="1" y="1751"/>
                    </a:cubicBezTo>
                    <a:lnTo>
                      <a:pt x="1" y="1929"/>
                    </a:lnTo>
                    <a:cubicBezTo>
                      <a:pt x="1" y="2132"/>
                      <a:pt x="167" y="2227"/>
                      <a:pt x="370" y="2227"/>
                    </a:cubicBezTo>
                    <a:lnTo>
                      <a:pt x="763" y="2227"/>
                    </a:lnTo>
                    <a:lnTo>
                      <a:pt x="489" y="2537"/>
                    </a:lnTo>
                    <a:cubicBezTo>
                      <a:pt x="346" y="2680"/>
                      <a:pt x="346" y="2918"/>
                      <a:pt x="489" y="3061"/>
                    </a:cubicBezTo>
                    <a:lnTo>
                      <a:pt x="608" y="3192"/>
                    </a:lnTo>
                    <a:cubicBezTo>
                      <a:pt x="679" y="3263"/>
                      <a:pt x="766" y="3299"/>
                      <a:pt x="852" y="3299"/>
                    </a:cubicBezTo>
                    <a:cubicBezTo>
                      <a:pt x="938" y="3299"/>
                      <a:pt x="1025" y="3263"/>
                      <a:pt x="1096" y="3192"/>
                    </a:cubicBezTo>
                    <a:lnTo>
                      <a:pt x="1334" y="2930"/>
                    </a:lnTo>
                    <a:lnTo>
                      <a:pt x="1334" y="3311"/>
                    </a:lnTo>
                    <a:cubicBezTo>
                      <a:pt x="1334" y="3513"/>
                      <a:pt x="1560" y="3715"/>
                      <a:pt x="1763" y="3715"/>
                    </a:cubicBezTo>
                    <a:lnTo>
                      <a:pt x="1941" y="3715"/>
                    </a:lnTo>
                    <a:cubicBezTo>
                      <a:pt x="2132" y="3715"/>
                      <a:pt x="2227" y="3513"/>
                      <a:pt x="2227" y="3311"/>
                    </a:cubicBezTo>
                    <a:lnTo>
                      <a:pt x="2227" y="2930"/>
                    </a:lnTo>
                    <a:lnTo>
                      <a:pt x="2537" y="3203"/>
                    </a:lnTo>
                    <a:cubicBezTo>
                      <a:pt x="2608" y="3275"/>
                      <a:pt x="2706" y="3311"/>
                      <a:pt x="2805" y="3311"/>
                    </a:cubicBezTo>
                    <a:cubicBezTo>
                      <a:pt x="2903" y="3311"/>
                      <a:pt x="3001" y="3275"/>
                      <a:pt x="3073" y="3203"/>
                    </a:cubicBezTo>
                    <a:lnTo>
                      <a:pt x="3204" y="3072"/>
                    </a:lnTo>
                    <a:cubicBezTo>
                      <a:pt x="3346" y="2930"/>
                      <a:pt x="3346" y="2680"/>
                      <a:pt x="3204" y="2537"/>
                    </a:cubicBezTo>
                    <a:lnTo>
                      <a:pt x="2942" y="2227"/>
                    </a:lnTo>
                    <a:lnTo>
                      <a:pt x="3323" y="2227"/>
                    </a:lnTo>
                    <a:cubicBezTo>
                      <a:pt x="3525" y="2227"/>
                      <a:pt x="3727" y="2132"/>
                      <a:pt x="3727" y="1929"/>
                    </a:cubicBezTo>
                    <a:lnTo>
                      <a:pt x="3727" y="1751"/>
                    </a:lnTo>
                    <a:cubicBezTo>
                      <a:pt x="3715" y="1548"/>
                      <a:pt x="3525" y="1334"/>
                      <a:pt x="3323" y="1334"/>
                    </a:cubicBezTo>
                    <a:lnTo>
                      <a:pt x="2942" y="1334"/>
                    </a:lnTo>
                    <a:lnTo>
                      <a:pt x="3215" y="1084"/>
                    </a:lnTo>
                    <a:cubicBezTo>
                      <a:pt x="3358" y="941"/>
                      <a:pt x="3358" y="727"/>
                      <a:pt x="3215" y="584"/>
                    </a:cubicBezTo>
                    <a:lnTo>
                      <a:pt x="3084" y="465"/>
                    </a:lnTo>
                    <a:cubicBezTo>
                      <a:pt x="3015" y="395"/>
                      <a:pt x="2916" y="362"/>
                      <a:pt x="2817" y="362"/>
                    </a:cubicBezTo>
                    <a:cubicBezTo>
                      <a:pt x="2714" y="362"/>
                      <a:pt x="2610" y="398"/>
                      <a:pt x="2537" y="465"/>
                    </a:cubicBezTo>
                    <a:lnTo>
                      <a:pt x="2227" y="751"/>
                    </a:lnTo>
                    <a:lnTo>
                      <a:pt x="2227" y="358"/>
                    </a:lnTo>
                    <a:cubicBezTo>
                      <a:pt x="2227" y="155"/>
                      <a:pt x="2132" y="1"/>
                      <a:pt x="1941" y="1"/>
                    </a:cubicBez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18" name="Google Shape;306;p18">
                <a:extLst>
                  <a:ext uri="{FF2B5EF4-FFF2-40B4-BE49-F238E27FC236}">
                    <a16:creationId xmlns:a16="http://schemas.microsoft.com/office/drawing/2014/main" id="{4893E27F-7BC1-1AE9-A091-E4BF4955FA6C}"/>
                  </a:ext>
                </a:extLst>
              </p:cNvPr>
              <p:cNvSpPr/>
              <p:nvPr/>
            </p:nvSpPr>
            <p:spPr>
              <a:xfrm>
                <a:off x="6254587" y="2735071"/>
                <a:ext cx="113211" cy="112523"/>
              </a:xfrm>
              <a:custGeom>
                <a:avLst/>
                <a:gdLst/>
                <a:ahLst/>
                <a:cxnLst/>
                <a:rect l="l" t="t" r="r" b="b"/>
                <a:pathLst>
                  <a:path w="3621" h="3599" extrusionOk="0">
                    <a:moveTo>
                      <a:pt x="1824" y="1174"/>
                    </a:moveTo>
                    <a:cubicBezTo>
                      <a:pt x="2134" y="1174"/>
                      <a:pt x="2397" y="1411"/>
                      <a:pt x="2430" y="1728"/>
                    </a:cubicBezTo>
                    <a:cubicBezTo>
                      <a:pt x="2477" y="2073"/>
                      <a:pt x="2227" y="2383"/>
                      <a:pt x="1882" y="2418"/>
                    </a:cubicBezTo>
                    <a:cubicBezTo>
                      <a:pt x="1854" y="2422"/>
                      <a:pt x="1825" y="2424"/>
                      <a:pt x="1798" y="2424"/>
                    </a:cubicBezTo>
                    <a:cubicBezTo>
                      <a:pt x="1488" y="2424"/>
                      <a:pt x="1224" y="2188"/>
                      <a:pt x="1191" y="1871"/>
                    </a:cubicBezTo>
                    <a:cubicBezTo>
                      <a:pt x="1144" y="1525"/>
                      <a:pt x="1394" y="1216"/>
                      <a:pt x="1739" y="1180"/>
                    </a:cubicBezTo>
                    <a:cubicBezTo>
                      <a:pt x="1768" y="1176"/>
                      <a:pt x="1796" y="1174"/>
                      <a:pt x="1824" y="1174"/>
                    </a:cubicBezTo>
                    <a:close/>
                    <a:moveTo>
                      <a:pt x="1640" y="0"/>
                    </a:moveTo>
                    <a:cubicBezTo>
                      <a:pt x="1634" y="0"/>
                      <a:pt x="1627" y="1"/>
                      <a:pt x="1620" y="1"/>
                    </a:cubicBezTo>
                    <a:cubicBezTo>
                      <a:pt x="1489" y="13"/>
                      <a:pt x="1394" y="132"/>
                      <a:pt x="1406" y="263"/>
                    </a:cubicBezTo>
                    <a:lnTo>
                      <a:pt x="1465" y="716"/>
                    </a:lnTo>
                    <a:cubicBezTo>
                      <a:pt x="1322" y="763"/>
                      <a:pt x="1203" y="835"/>
                      <a:pt x="1096" y="930"/>
                    </a:cubicBezTo>
                    <a:lnTo>
                      <a:pt x="727" y="632"/>
                    </a:lnTo>
                    <a:cubicBezTo>
                      <a:pt x="687" y="598"/>
                      <a:pt x="639" y="582"/>
                      <a:pt x="591" y="582"/>
                    </a:cubicBezTo>
                    <a:cubicBezTo>
                      <a:pt x="523" y="582"/>
                      <a:pt x="454" y="613"/>
                      <a:pt x="406" y="668"/>
                    </a:cubicBezTo>
                    <a:cubicBezTo>
                      <a:pt x="322" y="763"/>
                      <a:pt x="334" y="918"/>
                      <a:pt x="441" y="990"/>
                    </a:cubicBezTo>
                    <a:lnTo>
                      <a:pt x="799" y="1287"/>
                    </a:lnTo>
                    <a:cubicBezTo>
                      <a:pt x="739" y="1406"/>
                      <a:pt x="691" y="1549"/>
                      <a:pt x="679" y="1692"/>
                    </a:cubicBezTo>
                    <a:lnTo>
                      <a:pt x="215" y="1740"/>
                    </a:lnTo>
                    <a:cubicBezTo>
                      <a:pt x="96" y="1752"/>
                      <a:pt x="1" y="1871"/>
                      <a:pt x="13" y="1990"/>
                    </a:cubicBezTo>
                    <a:cubicBezTo>
                      <a:pt x="24" y="2113"/>
                      <a:pt x="131" y="2205"/>
                      <a:pt x="253" y="2205"/>
                    </a:cubicBezTo>
                    <a:cubicBezTo>
                      <a:pt x="260" y="2205"/>
                      <a:pt x="267" y="2205"/>
                      <a:pt x="275" y="2204"/>
                    </a:cubicBezTo>
                    <a:lnTo>
                      <a:pt x="727" y="2145"/>
                    </a:lnTo>
                    <a:cubicBezTo>
                      <a:pt x="775" y="2287"/>
                      <a:pt x="846" y="2407"/>
                      <a:pt x="941" y="2514"/>
                    </a:cubicBezTo>
                    <a:lnTo>
                      <a:pt x="644" y="2883"/>
                    </a:lnTo>
                    <a:cubicBezTo>
                      <a:pt x="560" y="2978"/>
                      <a:pt x="584" y="3121"/>
                      <a:pt x="679" y="3204"/>
                    </a:cubicBezTo>
                    <a:cubicBezTo>
                      <a:pt x="721" y="3241"/>
                      <a:pt x="772" y="3259"/>
                      <a:pt x="823" y="3259"/>
                    </a:cubicBezTo>
                    <a:cubicBezTo>
                      <a:pt x="888" y="3259"/>
                      <a:pt x="954" y="3229"/>
                      <a:pt x="1001" y="3169"/>
                    </a:cubicBezTo>
                    <a:lnTo>
                      <a:pt x="1299" y="2811"/>
                    </a:lnTo>
                    <a:cubicBezTo>
                      <a:pt x="1418" y="2871"/>
                      <a:pt x="1561" y="2918"/>
                      <a:pt x="1703" y="2930"/>
                    </a:cubicBezTo>
                    <a:lnTo>
                      <a:pt x="1751" y="3395"/>
                    </a:lnTo>
                    <a:cubicBezTo>
                      <a:pt x="1762" y="3507"/>
                      <a:pt x="1869" y="3598"/>
                      <a:pt x="1981" y="3598"/>
                    </a:cubicBezTo>
                    <a:cubicBezTo>
                      <a:pt x="1988" y="3598"/>
                      <a:pt x="1994" y="3598"/>
                      <a:pt x="2001" y="3597"/>
                    </a:cubicBezTo>
                    <a:cubicBezTo>
                      <a:pt x="2132" y="3585"/>
                      <a:pt x="2227" y="3466"/>
                      <a:pt x="2215" y="3335"/>
                    </a:cubicBezTo>
                    <a:lnTo>
                      <a:pt x="2156" y="2883"/>
                    </a:lnTo>
                    <a:cubicBezTo>
                      <a:pt x="2299" y="2835"/>
                      <a:pt x="2418" y="2764"/>
                      <a:pt x="2525" y="2668"/>
                    </a:cubicBezTo>
                    <a:lnTo>
                      <a:pt x="2894" y="2966"/>
                    </a:lnTo>
                    <a:cubicBezTo>
                      <a:pt x="2934" y="3001"/>
                      <a:pt x="2982" y="3017"/>
                      <a:pt x="3031" y="3017"/>
                    </a:cubicBezTo>
                    <a:cubicBezTo>
                      <a:pt x="3098" y="3017"/>
                      <a:pt x="3167" y="2986"/>
                      <a:pt x="3216" y="2930"/>
                    </a:cubicBezTo>
                    <a:cubicBezTo>
                      <a:pt x="3299" y="2835"/>
                      <a:pt x="3287" y="2680"/>
                      <a:pt x="3180" y="2609"/>
                    </a:cubicBezTo>
                    <a:lnTo>
                      <a:pt x="2823" y="2311"/>
                    </a:lnTo>
                    <a:cubicBezTo>
                      <a:pt x="2882" y="2192"/>
                      <a:pt x="2930" y="2049"/>
                      <a:pt x="2942" y="1906"/>
                    </a:cubicBezTo>
                    <a:lnTo>
                      <a:pt x="3406" y="1859"/>
                    </a:lnTo>
                    <a:cubicBezTo>
                      <a:pt x="3525" y="1847"/>
                      <a:pt x="3620" y="1728"/>
                      <a:pt x="3608" y="1609"/>
                    </a:cubicBezTo>
                    <a:cubicBezTo>
                      <a:pt x="3598" y="1491"/>
                      <a:pt x="3501" y="1403"/>
                      <a:pt x="3387" y="1403"/>
                    </a:cubicBezTo>
                    <a:cubicBezTo>
                      <a:pt x="3374" y="1403"/>
                      <a:pt x="3360" y="1404"/>
                      <a:pt x="3346" y="1406"/>
                    </a:cubicBezTo>
                    <a:lnTo>
                      <a:pt x="2894" y="1454"/>
                    </a:lnTo>
                    <a:cubicBezTo>
                      <a:pt x="2846" y="1311"/>
                      <a:pt x="2775" y="1192"/>
                      <a:pt x="2680" y="1085"/>
                    </a:cubicBezTo>
                    <a:lnTo>
                      <a:pt x="2977" y="716"/>
                    </a:lnTo>
                    <a:cubicBezTo>
                      <a:pt x="3061" y="621"/>
                      <a:pt x="3037" y="478"/>
                      <a:pt x="2942" y="394"/>
                    </a:cubicBezTo>
                    <a:cubicBezTo>
                      <a:pt x="2902" y="360"/>
                      <a:pt x="2852" y="343"/>
                      <a:pt x="2801" y="343"/>
                    </a:cubicBezTo>
                    <a:cubicBezTo>
                      <a:pt x="2732" y="343"/>
                      <a:pt x="2662" y="375"/>
                      <a:pt x="2620" y="430"/>
                    </a:cubicBezTo>
                    <a:lnTo>
                      <a:pt x="2323" y="787"/>
                    </a:lnTo>
                    <a:cubicBezTo>
                      <a:pt x="2203" y="728"/>
                      <a:pt x="2061" y="680"/>
                      <a:pt x="1918" y="668"/>
                    </a:cubicBezTo>
                    <a:lnTo>
                      <a:pt x="1870" y="204"/>
                    </a:lnTo>
                    <a:cubicBezTo>
                      <a:pt x="1859" y="92"/>
                      <a:pt x="1752" y="0"/>
                      <a:pt x="1640" y="0"/>
                    </a:cubicBez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19" name="Google Shape;307;p18">
                <a:extLst>
                  <a:ext uri="{FF2B5EF4-FFF2-40B4-BE49-F238E27FC236}">
                    <a16:creationId xmlns:a16="http://schemas.microsoft.com/office/drawing/2014/main" id="{60C2F183-5E8F-77AC-3027-00989B460F15}"/>
                  </a:ext>
                </a:extLst>
              </p:cNvPr>
              <p:cNvSpPr/>
              <p:nvPr/>
            </p:nvSpPr>
            <p:spPr>
              <a:xfrm>
                <a:off x="6264279" y="2693769"/>
                <a:ext cx="12318" cy="12318"/>
              </a:xfrm>
              <a:custGeom>
                <a:avLst/>
                <a:gdLst/>
                <a:ahLst/>
                <a:cxnLst/>
                <a:rect l="l" t="t" r="r" b="b"/>
                <a:pathLst>
                  <a:path w="394" h="394" extrusionOk="0">
                    <a:moveTo>
                      <a:pt x="203" y="1"/>
                    </a:moveTo>
                    <a:cubicBezTo>
                      <a:pt x="96" y="1"/>
                      <a:pt x="0" y="84"/>
                      <a:pt x="0" y="203"/>
                    </a:cubicBezTo>
                    <a:cubicBezTo>
                      <a:pt x="0" y="310"/>
                      <a:pt x="96" y="394"/>
                      <a:pt x="203" y="394"/>
                    </a:cubicBezTo>
                    <a:cubicBezTo>
                      <a:pt x="310" y="394"/>
                      <a:pt x="393" y="310"/>
                      <a:pt x="393" y="203"/>
                    </a:cubicBezTo>
                    <a:cubicBezTo>
                      <a:pt x="393" y="84"/>
                      <a:pt x="310" y="1"/>
                      <a:pt x="203" y="1"/>
                    </a:cubicBez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20" name="Google Shape;308;p18">
                <a:extLst>
                  <a:ext uri="{FF2B5EF4-FFF2-40B4-BE49-F238E27FC236}">
                    <a16:creationId xmlns:a16="http://schemas.microsoft.com/office/drawing/2014/main" id="{C5E59C2A-ECFB-CA74-C24D-FD415BC09923}"/>
                  </a:ext>
                </a:extLst>
              </p:cNvPr>
              <p:cNvSpPr/>
              <p:nvPr/>
            </p:nvSpPr>
            <p:spPr>
              <a:xfrm>
                <a:off x="6225197" y="2655437"/>
                <a:ext cx="90856" cy="89011"/>
              </a:xfrm>
              <a:custGeom>
                <a:avLst/>
                <a:gdLst/>
                <a:ahLst/>
                <a:cxnLst/>
                <a:rect l="l" t="t" r="r" b="b"/>
                <a:pathLst>
                  <a:path w="2906" h="2847" extrusionOk="0">
                    <a:moveTo>
                      <a:pt x="1457" y="681"/>
                    </a:moveTo>
                    <a:cubicBezTo>
                      <a:pt x="1555" y="681"/>
                      <a:pt x="1655" y="700"/>
                      <a:pt x="1750" y="739"/>
                    </a:cubicBezTo>
                    <a:cubicBezTo>
                      <a:pt x="2120" y="905"/>
                      <a:pt x="2298" y="1346"/>
                      <a:pt x="2131" y="1715"/>
                    </a:cubicBezTo>
                    <a:cubicBezTo>
                      <a:pt x="2007" y="2000"/>
                      <a:pt x="1728" y="2165"/>
                      <a:pt x="1441" y="2165"/>
                    </a:cubicBezTo>
                    <a:cubicBezTo>
                      <a:pt x="1345" y="2165"/>
                      <a:pt x="1248" y="2147"/>
                      <a:pt x="1155" y="2108"/>
                    </a:cubicBezTo>
                    <a:cubicBezTo>
                      <a:pt x="774" y="1941"/>
                      <a:pt x="607" y="1501"/>
                      <a:pt x="774" y="1132"/>
                    </a:cubicBezTo>
                    <a:cubicBezTo>
                      <a:pt x="890" y="846"/>
                      <a:pt x="1166" y="681"/>
                      <a:pt x="1457" y="681"/>
                    </a:cubicBezTo>
                    <a:close/>
                    <a:moveTo>
                      <a:pt x="960" y="1"/>
                    </a:moveTo>
                    <a:cubicBezTo>
                      <a:pt x="937" y="1"/>
                      <a:pt x="915" y="4"/>
                      <a:pt x="893" y="12"/>
                    </a:cubicBezTo>
                    <a:cubicBezTo>
                      <a:pt x="798" y="48"/>
                      <a:pt x="750" y="167"/>
                      <a:pt x="786" y="262"/>
                    </a:cubicBezTo>
                    <a:lnTo>
                      <a:pt x="929" y="632"/>
                    </a:lnTo>
                    <a:cubicBezTo>
                      <a:pt x="834" y="691"/>
                      <a:pt x="738" y="774"/>
                      <a:pt x="667" y="870"/>
                    </a:cubicBezTo>
                    <a:lnTo>
                      <a:pt x="310" y="715"/>
                    </a:lnTo>
                    <a:cubicBezTo>
                      <a:pt x="286" y="706"/>
                      <a:pt x="261" y="701"/>
                      <a:pt x="236" y="701"/>
                    </a:cubicBezTo>
                    <a:cubicBezTo>
                      <a:pt x="160" y="701"/>
                      <a:pt x="87" y="742"/>
                      <a:pt x="60" y="822"/>
                    </a:cubicBezTo>
                    <a:cubicBezTo>
                      <a:pt x="12" y="917"/>
                      <a:pt x="60" y="1024"/>
                      <a:pt x="155" y="1072"/>
                    </a:cubicBezTo>
                    <a:lnTo>
                      <a:pt x="512" y="1227"/>
                    </a:lnTo>
                    <a:cubicBezTo>
                      <a:pt x="488" y="1346"/>
                      <a:pt x="488" y="1465"/>
                      <a:pt x="512" y="1584"/>
                    </a:cubicBezTo>
                    <a:lnTo>
                      <a:pt x="143" y="1727"/>
                    </a:lnTo>
                    <a:cubicBezTo>
                      <a:pt x="48" y="1763"/>
                      <a:pt x="0" y="1882"/>
                      <a:pt x="36" y="1977"/>
                    </a:cubicBezTo>
                    <a:cubicBezTo>
                      <a:pt x="62" y="2056"/>
                      <a:pt x="134" y="2103"/>
                      <a:pt x="208" y="2103"/>
                    </a:cubicBezTo>
                    <a:cubicBezTo>
                      <a:pt x="234" y="2103"/>
                      <a:pt x="261" y="2097"/>
                      <a:pt x="286" y="2084"/>
                    </a:cubicBezTo>
                    <a:lnTo>
                      <a:pt x="655" y="1941"/>
                    </a:lnTo>
                    <a:cubicBezTo>
                      <a:pt x="715" y="2048"/>
                      <a:pt x="798" y="2132"/>
                      <a:pt x="905" y="2203"/>
                    </a:cubicBezTo>
                    <a:lnTo>
                      <a:pt x="738" y="2560"/>
                    </a:lnTo>
                    <a:cubicBezTo>
                      <a:pt x="703" y="2656"/>
                      <a:pt x="750" y="2775"/>
                      <a:pt x="846" y="2810"/>
                    </a:cubicBezTo>
                    <a:cubicBezTo>
                      <a:pt x="871" y="2823"/>
                      <a:pt x="898" y="2829"/>
                      <a:pt x="925" y="2829"/>
                    </a:cubicBezTo>
                    <a:cubicBezTo>
                      <a:pt x="999" y="2829"/>
                      <a:pt x="1069" y="2785"/>
                      <a:pt x="1096" y="2715"/>
                    </a:cubicBezTo>
                    <a:lnTo>
                      <a:pt x="1250" y="2358"/>
                    </a:lnTo>
                    <a:cubicBezTo>
                      <a:pt x="1310" y="2370"/>
                      <a:pt x="1369" y="2376"/>
                      <a:pt x="1429" y="2376"/>
                    </a:cubicBezTo>
                    <a:cubicBezTo>
                      <a:pt x="1489" y="2376"/>
                      <a:pt x="1548" y="2370"/>
                      <a:pt x="1608" y="2358"/>
                    </a:cubicBezTo>
                    <a:lnTo>
                      <a:pt x="1750" y="2727"/>
                    </a:lnTo>
                    <a:cubicBezTo>
                      <a:pt x="1787" y="2801"/>
                      <a:pt x="1860" y="2846"/>
                      <a:pt x="1935" y="2846"/>
                    </a:cubicBezTo>
                    <a:cubicBezTo>
                      <a:pt x="1957" y="2846"/>
                      <a:pt x="1979" y="2842"/>
                      <a:pt x="2000" y="2834"/>
                    </a:cubicBezTo>
                    <a:cubicBezTo>
                      <a:pt x="2108" y="2798"/>
                      <a:pt x="2155" y="2679"/>
                      <a:pt x="2120" y="2584"/>
                    </a:cubicBezTo>
                    <a:lnTo>
                      <a:pt x="1977" y="2215"/>
                    </a:lnTo>
                    <a:cubicBezTo>
                      <a:pt x="2072" y="2156"/>
                      <a:pt x="2155" y="2072"/>
                      <a:pt x="2227" y="1977"/>
                    </a:cubicBezTo>
                    <a:lnTo>
                      <a:pt x="2584" y="2132"/>
                    </a:lnTo>
                    <a:cubicBezTo>
                      <a:pt x="2608" y="2141"/>
                      <a:pt x="2633" y="2145"/>
                      <a:pt x="2658" y="2145"/>
                    </a:cubicBezTo>
                    <a:cubicBezTo>
                      <a:pt x="2734" y="2145"/>
                      <a:pt x="2810" y="2105"/>
                      <a:pt x="2846" y="2025"/>
                    </a:cubicBezTo>
                    <a:cubicBezTo>
                      <a:pt x="2882" y="1929"/>
                      <a:pt x="2834" y="1822"/>
                      <a:pt x="2739" y="1775"/>
                    </a:cubicBezTo>
                    <a:lnTo>
                      <a:pt x="2381" y="1620"/>
                    </a:lnTo>
                    <a:cubicBezTo>
                      <a:pt x="2405" y="1501"/>
                      <a:pt x="2405" y="1382"/>
                      <a:pt x="2393" y="1263"/>
                    </a:cubicBezTo>
                    <a:lnTo>
                      <a:pt x="2751" y="1120"/>
                    </a:lnTo>
                    <a:cubicBezTo>
                      <a:pt x="2858" y="1084"/>
                      <a:pt x="2905" y="965"/>
                      <a:pt x="2858" y="870"/>
                    </a:cubicBezTo>
                    <a:cubicBezTo>
                      <a:pt x="2831" y="791"/>
                      <a:pt x="2766" y="744"/>
                      <a:pt x="2691" y="744"/>
                    </a:cubicBezTo>
                    <a:cubicBezTo>
                      <a:pt x="2664" y="744"/>
                      <a:pt x="2636" y="750"/>
                      <a:pt x="2608" y="763"/>
                    </a:cubicBezTo>
                    <a:lnTo>
                      <a:pt x="2251" y="905"/>
                    </a:lnTo>
                    <a:cubicBezTo>
                      <a:pt x="2179" y="798"/>
                      <a:pt x="2096" y="715"/>
                      <a:pt x="2000" y="643"/>
                    </a:cubicBezTo>
                    <a:lnTo>
                      <a:pt x="2155" y="286"/>
                    </a:lnTo>
                    <a:cubicBezTo>
                      <a:pt x="2203" y="191"/>
                      <a:pt x="2155" y="72"/>
                      <a:pt x="2060" y="36"/>
                    </a:cubicBezTo>
                    <a:cubicBezTo>
                      <a:pt x="2031" y="23"/>
                      <a:pt x="2003" y="18"/>
                      <a:pt x="1975" y="18"/>
                    </a:cubicBezTo>
                    <a:cubicBezTo>
                      <a:pt x="1900" y="18"/>
                      <a:pt x="1833" y="62"/>
                      <a:pt x="1798" y="131"/>
                    </a:cubicBezTo>
                    <a:lnTo>
                      <a:pt x="1643" y="489"/>
                    </a:lnTo>
                    <a:cubicBezTo>
                      <a:pt x="1584" y="477"/>
                      <a:pt x="1524" y="471"/>
                      <a:pt x="1465" y="471"/>
                    </a:cubicBezTo>
                    <a:cubicBezTo>
                      <a:pt x="1405" y="471"/>
                      <a:pt x="1346" y="477"/>
                      <a:pt x="1286" y="489"/>
                    </a:cubicBezTo>
                    <a:lnTo>
                      <a:pt x="1143" y="120"/>
                    </a:lnTo>
                    <a:cubicBezTo>
                      <a:pt x="1116" y="46"/>
                      <a:pt x="1038" y="1"/>
                      <a:pt x="960" y="1"/>
                    </a:cubicBez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21" name="Google Shape;309;p18">
                <a:extLst>
                  <a:ext uri="{FF2B5EF4-FFF2-40B4-BE49-F238E27FC236}">
                    <a16:creationId xmlns:a16="http://schemas.microsoft.com/office/drawing/2014/main" id="{73456E12-B81E-20E7-ED4D-0B6523F33972}"/>
                  </a:ext>
                </a:extLst>
              </p:cNvPr>
              <p:cNvSpPr txBox="1"/>
              <p:nvPr/>
            </p:nvSpPr>
            <p:spPr>
              <a:xfrm>
                <a:off x="5639763" y="1457525"/>
                <a:ext cx="12240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rgbClr val="434343"/>
                    </a:solidFill>
                    <a:latin typeface="Roboto"/>
                    <a:ea typeface="Roboto"/>
                    <a:cs typeface="Roboto"/>
                    <a:sym typeface="Roboto"/>
                  </a:rPr>
                  <a:t>Product Development</a:t>
                </a:r>
              </a:p>
            </p:txBody>
          </p:sp>
        </p:grpSp>
        <p:grpSp>
          <p:nvGrpSpPr>
            <p:cNvPr id="122" name="Google Shape;310;p18">
              <a:extLst>
                <a:ext uri="{FF2B5EF4-FFF2-40B4-BE49-F238E27FC236}">
                  <a16:creationId xmlns:a16="http://schemas.microsoft.com/office/drawing/2014/main" id="{0864687A-C3CC-BD5F-BA8A-95A33DB68255}"/>
                </a:ext>
              </a:extLst>
            </p:cNvPr>
            <p:cNvGrpSpPr/>
            <p:nvPr/>
          </p:nvGrpSpPr>
          <p:grpSpPr>
            <a:xfrm>
              <a:off x="2386091" y="2346382"/>
              <a:ext cx="1412709" cy="1929066"/>
              <a:chOff x="2163474" y="2458524"/>
              <a:chExt cx="1412709" cy="1929066"/>
            </a:xfrm>
          </p:grpSpPr>
          <p:sp>
            <p:nvSpPr>
              <p:cNvPr id="123" name="Google Shape;311;p18">
                <a:extLst>
                  <a:ext uri="{FF2B5EF4-FFF2-40B4-BE49-F238E27FC236}">
                    <a16:creationId xmlns:a16="http://schemas.microsoft.com/office/drawing/2014/main" id="{F8820E11-4C8A-294F-CB31-D515768A6BAF}"/>
                  </a:ext>
                </a:extLst>
              </p:cNvPr>
              <p:cNvSpPr/>
              <p:nvPr/>
            </p:nvSpPr>
            <p:spPr>
              <a:xfrm>
                <a:off x="2260242" y="2639054"/>
                <a:ext cx="534944" cy="218918"/>
              </a:xfrm>
              <a:custGeom>
                <a:avLst/>
                <a:gdLst/>
                <a:ahLst/>
                <a:cxnLst/>
                <a:rect l="l" t="t" r="r" b="b"/>
                <a:pathLst>
                  <a:path w="17110" h="7002" extrusionOk="0">
                    <a:moveTo>
                      <a:pt x="1" y="1"/>
                    </a:moveTo>
                    <a:lnTo>
                      <a:pt x="2811" y="3501"/>
                    </a:lnTo>
                    <a:lnTo>
                      <a:pt x="1" y="7002"/>
                    </a:lnTo>
                    <a:lnTo>
                      <a:pt x="14300" y="7002"/>
                    </a:lnTo>
                    <a:lnTo>
                      <a:pt x="17110" y="3501"/>
                    </a:lnTo>
                    <a:lnTo>
                      <a:pt x="14300" y="1"/>
                    </a:lnTo>
                    <a:close/>
                  </a:path>
                </a:pathLst>
              </a:custGeom>
              <a:solidFill>
                <a:srgbClr val="FCBD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36" name="Google Shape;312;p18">
                <a:extLst>
                  <a:ext uri="{FF2B5EF4-FFF2-40B4-BE49-F238E27FC236}">
                    <a16:creationId xmlns:a16="http://schemas.microsoft.com/office/drawing/2014/main" id="{43110098-6A10-BEAF-6FD7-978FA364D121}"/>
                  </a:ext>
                </a:extLst>
              </p:cNvPr>
              <p:cNvSpPr/>
              <p:nvPr/>
            </p:nvSpPr>
            <p:spPr>
              <a:xfrm>
                <a:off x="2942589" y="2639054"/>
                <a:ext cx="534600" cy="218918"/>
              </a:xfrm>
              <a:custGeom>
                <a:avLst/>
                <a:gdLst/>
                <a:ahLst/>
                <a:cxnLst/>
                <a:rect l="l" t="t" r="r" b="b"/>
                <a:pathLst>
                  <a:path w="17099" h="7002" extrusionOk="0">
                    <a:moveTo>
                      <a:pt x="1" y="1"/>
                    </a:moveTo>
                    <a:lnTo>
                      <a:pt x="2799" y="3501"/>
                    </a:lnTo>
                    <a:lnTo>
                      <a:pt x="1" y="7002"/>
                    </a:lnTo>
                    <a:lnTo>
                      <a:pt x="14288" y="7002"/>
                    </a:lnTo>
                    <a:lnTo>
                      <a:pt x="17098" y="3501"/>
                    </a:lnTo>
                    <a:lnTo>
                      <a:pt x="14288" y="1"/>
                    </a:lnTo>
                    <a:close/>
                  </a:path>
                </a:pathLst>
              </a:custGeom>
              <a:solidFill>
                <a:srgbClr val="FCBD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37" name="Google Shape;313;p18">
                <a:extLst>
                  <a:ext uri="{FF2B5EF4-FFF2-40B4-BE49-F238E27FC236}">
                    <a16:creationId xmlns:a16="http://schemas.microsoft.com/office/drawing/2014/main" id="{58BD981C-D283-B1CD-E06C-C9A71A2B093C}"/>
                  </a:ext>
                </a:extLst>
              </p:cNvPr>
              <p:cNvSpPr/>
              <p:nvPr/>
            </p:nvSpPr>
            <p:spPr>
              <a:xfrm>
                <a:off x="2870021" y="2757051"/>
                <a:ext cx="31" cy="754206"/>
              </a:xfrm>
              <a:custGeom>
                <a:avLst/>
                <a:gdLst/>
                <a:ahLst/>
                <a:cxnLst/>
                <a:rect l="l" t="t" r="r" b="b"/>
                <a:pathLst>
                  <a:path w="1" h="24123" fill="none" extrusionOk="0">
                    <a:moveTo>
                      <a:pt x="0" y="1"/>
                    </a:moveTo>
                    <a:lnTo>
                      <a:pt x="0" y="24123"/>
                    </a:lnTo>
                  </a:path>
                </a:pathLst>
              </a:custGeom>
              <a:noFill/>
              <a:ln w="17850" cap="rnd" cmpd="sng">
                <a:solidFill>
                  <a:srgbClr val="9DB6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38" name="Google Shape;314;p18">
                <a:extLst>
                  <a:ext uri="{FF2B5EF4-FFF2-40B4-BE49-F238E27FC236}">
                    <a16:creationId xmlns:a16="http://schemas.microsoft.com/office/drawing/2014/main" id="{14533F95-41C9-6B16-461A-DB6CAC31E52C}"/>
                  </a:ext>
                </a:extLst>
              </p:cNvPr>
              <p:cNvSpPr/>
              <p:nvPr/>
            </p:nvSpPr>
            <p:spPr>
              <a:xfrm>
                <a:off x="2163474" y="3399597"/>
                <a:ext cx="1412709" cy="987974"/>
              </a:xfrm>
              <a:custGeom>
                <a:avLst/>
                <a:gdLst/>
                <a:ahLst/>
                <a:cxnLst/>
                <a:rect l="l" t="t" r="r" b="b"/>
                <a:pathLst>
                  <a:path w="45185" h="31600" extrusionOk="0">
                    <a:moveTo>
                      <a:pt x="22598" y="0"/>
                    </a:moveTo>
                    <a:cubicBezTo>
                      <a:pt x="21387" y="0"/>
                      <a:pt x="20175" y="464"/>
                      <a:pt x="19253" y="1393"/>
                    </a:cubicBezTo>
                    <a:lnTo>
                      <a:pt x="18252" y="2381"/>
                    </a:lnTo>
                    <a:cubicBezTo>
                      <a:pt x="18205" y="2429"/>
                      <a:pt x="18181" y="2477"/>
                      <a:pt x="18133" y="2524"/>
                    </a:cubicBezTo>
                    <a:lnTo>
                      <a:pt x="7406" y="2524"/>
                    </a:lnTo>
                    <a:cubicBezTo>
                      <a:pt x="3310" y="2524"/>
                      <a:pt x="0" y="5846"/>
                      <a:pt x="0" y="9930"/>
                    </a:cubicBezTo>
                    <a:lnTo>
                      <a:pt x="0" y="28742"/>
                    </a:lnTo>
                    <a:cubicBezTo>
                      <a:pt x="0" y="30325"/>
                      <a:pt x="1286" y="31599"/>
                      <a:pt x="2858" y="31599"/>
                    </a:cubicBezTo>
                    <a:lnTo>
                      <a:pt x="42327" y="31599"/>
                    </a:lnTo>
                    <a:cubicBezTo>
                      <a:pt x="43910" y="31599"/>
                      <a:pt x="45184" y="30325"/>
                      <a:pt x="45184" y="28742"/>
                    </a:cubicBezTo>
                    <a:lnTo>
                      <a:pt x="45184" y="9930"/>
                    </a:lnTo>
                    <a:cubicBezTo>
                      <a:pt x="45184" y="5846"/>
                      <a:pt x="41874" y="2524"/>
                      <a:pt x="37791" y="2524"/>
                    </a:cubicBezTo>
                    <a:lnTo>
                      <a:pt x="27063" y="2524"/>
                    </a:lnTo>
                    <a:cubicBezTo>
                      <a:pt x="27027" y="2477"/>
                      <a:pt x="26992" y="2429"/>
                      <a:pt x="26944" y="2381"/>
                    </a:cubicBezTo>
                    <a:lnTo>
                      <a:pt x="25944" y="1393"/>
                    </a:lnTo>
                    <a:cubicBezTo>
                      <a:pt x="25021" y="464"/>
                      <a:pt x="23810" y="0"/>
                      <a:pt x="22598" y="0"/>
                    </a:cubicBezTo>
                    <a:close/>
                  </a:path>
                </a:pathLst>
              </a:custGeom>
              <a:solidFill>
                <a:srgbClr val="F2F2F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39" name="Google Shape;315;p18">
                <a:extLst>
                  <a:ext uri="{FF2B5EF4-FFF2-40B4-BE49-F238E27FC236}">
                    <a16:creationId xmlns:a16="http://schemas.microsoft.com/office/drawing/2014/main" id="{F20C694C-69D4-AFAC-CE86-25C42259D5E3}"/>
                  </a:ext>
                </a:extLst>
              </p:cNvPr>
              <p:cNvSpPr/>
              <p:nvPr/>
            </p:nvSpPr>
            <p:spPr>
              <a:xfrm>
                <a:off x="2163474" y="4051022"/>
                <a:ext cx="1412709" cy="336568"/>
              </a:xfrm>
              <a:custGeom>
                <a:avLst/>
                <a:gdLst/>
                <a:ahLst/>
                <a:cxnLst/>
                <a:rect l="l" t="t" r="r" b="b"/>
                <a:pathLst>
                  <a:path w="45185" h="10765" extrusionOk="0">
                    <a:moveTo>
                      <a:pt x="0" y="1"/>
                    </a:moveTo>
                    <a:lnTo>
                      <a:pt x="0" y="7919"/>
                    </a:lnTo>
                    <a:cubicBezTo>
                      <a:pt x="0" y="9490"/>
                      <a:pt x="1274" y="10764"/>
                      <a:pt x="2846" y="10764"/>
                    </a:cubicBezTo>
                    <a:lnTo>
                      <a:pt x="42339" y="10764"/>
                    </a:lnTo>
                    <a:cubicBezTo>
                      <a:pt x="43910" y="10764"/>
                      <a:pt x="45184" y="9490"/>
                      <a:pt x="45184" y="7919"/>
                    </a:cubicBezTo>
                    <a:lnTo>
                      <a:pt x="45184" y="1"/>
                    </a:lnTo>
                    <a:close/>
                  </a:path>
                </a:pathLst>
              </a:custGeom>
              <a:solidFill>
                <a:srgbClr val="FCBD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rgbClr val="FFFFFF"/>
                    </a:solidFill>
                    <a:latin typeface="Fira Sans Extra Condensed Medium"/>
                    <a:ea typeface="Fira Sans Extra Condensed Medium"/>
                    <a:cs typeface="Fira Sans Extra Condensed Medium"/>
                    <a:sym typeface="Fira Sans Extra Condensed Medium"/>
                  </a:rPr>
                  <a:t>Day 1</a:t>
                </a:r>
                <a:endParaRPr sz="1600" b="1"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140" name="Google Shape;316;p18">
                <a:extLst>
                  <a:ext uri="{FF2B5EF4-FFF2-40B4-BE49-F238E27FC236}">
                    <a16:creationId xmlns:a16="http://schemas.microsoft.com/office/drawing/2014/main" id="{2E25643C-D943-F0F8-E34B-216F7D593FD6}"/>
                  </a:ext>
                </a:extLst>
              </p:cNvPr>
              <p:cNvSpPr/>
              <p:nvPr/>
            </p:nvSpPr>
            <p:spPr>
              <a:xfrm>
                <a:off x="2577028" y="2458524"/>
                <a:ext cx="585969" cy="585937"/>
              </a:xfrm>
              <a:custGeom>
                <a:avLst/>
                <a:gdLst/>
                <a:ahLst/>
                <a:cxnLst/>
                <a:rect l="l" t="t" r="r" b="b"/>
                <a:pathLst>
                  <a:path w="18742" h="18741" extrusionOk="0">
                    <a:moveTo>
                      <a:pt x="9371" y="0"/>
                    </a:moveTo>
                    <a:cubicBezTo>
                      <a:pt x="4192" y="0"/>
                      <a:pt x="1" y="4191"/>
                      <a:pt x="1" y="9370"/>
                    </a:cubicBezTo>
                    <a:cubicBezTo>
                      <a:pt x="1" y="14538"/>
                      <a:pt x="4192" y="18741"/>
                      <a:pt x="9371" y="18741"/>
                    </a:cubicBezTo>
                    <a:cubicBezTo>
                      <a:pt x="14539" y="18741"/>
                      <a:pt x="18741" y="14538"/>
                      <a:pt x="18741" y="9370"/>
                    </a:cubicBezTo>
                    <a:cubicBezTo>
                      <a:pt x="18741" y="4191"/>
                      <a:pt x="14539" y="0"/>
                      <a:pt x="9371" y="0"/>
                    </a:cubicBezTo>
                    <a:close/>
                  </a:path>
                </a:pathLst>
              </a:custGeom>
              <a:solidFill>
                <a:srgbClr val="FCBD2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41" name="Google Shape;317;p18">
                <a:extLst>
                  <a:ext uri="{FF2B5EF4-FFF2-40B4-BE49-F238E27FC236}">
                    <a16:creationId xmlns:a16="http://schemas.microsoft.com/office/drawing/2014/main" id="{9387F8BC-1FED-7F98-18B1-80EED59E634F}"/>
                  </a:ext>
                </a:extLst>
              </p:cNvPr>
              <p:cNvSpPr/>
              <p:nvPr/>
            </p:nvSpPr>
            <p:spPr>
              <a:xfrm>
                <a:off x="2651878" y="2533344"/>
                <a:ext cx="435928" cy="436303"/>
              </a:xfrm>
              <a:custGeom>
                <a:avLst/>
                <a:gdLst/>
                <a:ahLst/>
                <a:cxnLst/>
                <a:rect l="l" t="t" r="r" b="b"/>
                <a:pathLst>
                  <a:path w="13943" h="13955" extrusionOk="0">
                    <a:moveTo>
                      <a:pt x="6977" y="0"/>
                    </a:moveTo>
                    <a:cubicBezTo>
                      <a:pt x="3120" y="0"/>
                      <a:pt x="0" y="3120"/>
                      <a:pt x="0" y="6977"/>
                    </a:cubicBezTo>
                    <a:cubicBezTo>
                      <a:pt x="0" y="10823"/>
                      <a:pt x="3120" y="13954"/>
                      <a:pt x="6977" y="13954"/>
                    </a:cubicBezTo>
                    <a:cubicBezTo>
                      <a:pt x="10823" y="13954"/>
                      <a:pt x="13942" y="10823"/>
                      <a:pt x="13942" y="6977"/>
                    </a:cubicBezTo>
                    <a:cubicBezTo>
                      <a:pt x="13942" y="3120"/>
                      <a:pt x="10823" y="0"/>
                      <a:pt x="6977"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42" name="Google Shape;318;p18">
                <a:extLst>
                  <a:ext uri="{FF2B5EF4-FFF2-40B4-BE49-F238E27FC236}">
                    <a16:creationId xmlns:a16="http://schemas.microsoft.com/office/drawing/2014/main" id="{061DB2DC-58DE-6281-8E79-32A4562B616C}"/>
                  </a:ext>
                </a:extLst>
              </p:cNvPr>
              <p:cNvSpPr/>
              <p:nvPr/>
            </p:nvSpPr>
            <p:spPr>
              <a:xfrm>
                <a:off x="2759464" y="2640930"/>
                <a:ext cx="221137" cy="221137"/>
              </a:xfrm>
              <a:custGeom>
                <a:avLst/>
                <a:gdLst/>
                <a:ahLst/>
                <a:cxnLst/>
                <a:rect l="l" t="t" r="r" b="b"/>
                <a:pathLst>
                  <a:path w="7073" h="7073" extrusionOk="0">
                    <a:moveTo>
                      <a:pt x="3536" y="476"/>
                    </a:moveTo>
                    <a:cubicBezTo>
                      <a:pt x="5227" y="476"/>
                      <a:pt x="6596" y="1846"/>
                      <a:pt x="6596" y="3536"/>
                    </a:cubicBezTo>
                    <a:cubicBezTo>
                      <a:pt x="6596" y="5227"/>
                      <a:pt x="5227" y="6596"/>
                      <a:pt x="3536" y="6596"/>
                    </a:cubicBezTo>
                    <a:cubicBezTo>
                      <a:pt x="1846" y="6596"/>
                      <a:pt x="476" y="5227"/>
                      <a:pt x="476" y="3536"/>
                    </a:cubicBezTo>
                    <a:cubicBezTo>
                      <a:pt x="476" y="1846"/>
                      <a:pt x="1846" y="476"/>
                      <a:pt x="3536" y="476"/>
                    </a:cubicBezTo>
                    <a:close/>
                    <a:moveTo>
                      <a:pt x="3536" y="0"/>
                    </a:moveTo>
                    <a:cubicBezTo>
                      <a:pt x="1584" y="0"/>
                      <a:pt x="0" y="1584"/>
                      <a:pt x="0" y="3536"/>
                    </a:cubicBezTo>
                    <a:cubicBezTo>
                      <a:pt x="0" y="5489"/>
                      <a:pt x="1584" y="7072"/>
                      <a:pt x="3536" y="7072"/>
                    </a:cubicBezTo>
                    <a:cubicBezTo>
                      <a:pt x="5489" y="7072"/>
                      <a:pt x="7072" y="5489"/>
                      <a:pt x="7072" y="3536"/>
                    </a:cubicBezTo>
                    <a:cubicBezTo>
                      <a:pt x="7072" y="1584"/>
                      <a:pt x="5489" y="0"/>
                      <a:pt x="3536" y="0"/>
                    </a:cubicBezTo>
                    <a:close/>
                  </a:path>
                </a:pathLst>
              </a:custGeom>
              <a:solidFill>
                <a:srgbClr val="69E78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43" name="Google Shape;319;p18">
                <a:extLst>
                  <a:ext uri="{FF2B5EF4-FFF2-40B4-BE49-F238E27FC236}">
                    <a16:creationId xmlns:a16="http://schemas.microsoft.com/office/drawing/2014/main" id="{BAA994DB-BBE4-8A72-6092-53E8CB49B90F}"/>
                  </a:ext>
                </a:extLst>
              </p:cNvPr>
              <p:cNvSpPr/>
              <p:nvPr/>
            </p:nvSpPr>
            <p:spPr>
              <a:xfrm>
                <a:off x="2859953" y="2666974"/>
                <a:ext cx="13819" cy="23480"/>
              </a:xfrm>
              <a:custGeom>
                <a:avLst/>
                <a:gdLst/>
                <a:ahLst/>
                <a:cxnLst/>
                <a:rect l="l" t="t" r="r" b="b"/>
                <a:pathLst>
                  <a:path w="442" h="751" extrusionOk="0">
                    <a:moveTo>
                      <a:pt x="227" y="1"/>
                    </a:moveTo>
                    <a:cubicBezTo>
                      <a:pt x="96" y="1"/>
                      <a:pt x="1" y="96"/>
                      <a:pt x="1" y="227"/>
                    </a:cubicBezTo>
                    <a:lnTo>
                      <a:pt x="1" y="524"/>
                    </a:lnTo>
                    <a:cubicBezTo>
                      <a:pt x="1" y="644"/>
                      <a:pt x="96" y="751"/>
                      <a:pt x="227" y="751"/>
                    </a:cubicBezTo>
                    <a:cubicBezTo>
                      <a:pt x="346" y="751"/>
                      <a:pt x="441" y="644"/>
                      <a:pt x="441" y="524"/>
                    </a:cubicBezTo>
                    <a:lnTo>
                      <a:pt x="441" y="227"/>
                    </a:lnTo>
                    <a:cubicBezTo>
                      <a:pt x="441" y="96"/>
                      <a:pt x="346" y="1"/>
                      <a:pt x="227" y="1"/>
                    </a:cubicBezTo>
                    <a:close/>
                  </a:path>
                </a:pathLst>
              </a:custGeom>
              <a:solidFill>
                <a:srgbClr val="69E78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44" name="Google Shape;320;p18">
                <a:extLst>
                  <a:ext uri="{FF2B5EF4-FFF2-40B4-BE49-F238E27FC236}">
                    <a16:creationId xmlns:a16="http://schemas.microsoft.com/office/drawing/2014/main" id="{6409D994-6BBA-4F4C-ED4E-86B72D0E4ECD}"/>
                  </a:ext>
                </a:extLst>
              </p:cNvPr>
              <p:cNvSpPr/>
              <p:nvPr/>
            </p:nvSpPr>
            <p:spPr>
              <a:xfrm>
                <a:off x="2859953" y="2815894"/>
                <a:ext cx="13819" cy="23480"/>
              </a:xfrm>
              <a:custGeom>
                <a:avLst/>
                <a:gdLst/>
                <a:ahLst/>
                <a:cxnLst/>
                <a:rect l="l" t="t" r="r" b="b"/>
                <a:pathLst>
                  <a:path w="442" h="751" extrusionOk="0">
                    <a:moveTo>
                      <a:pt x="227" y="0"/>
                    </a:moveTo>
                    <a:cubicBezTo>
                      <a:pt x="96" y="0"/>
                      <a:pt x="1" y="95"/>
                      <a:pt x="1" y="226"/>
                    </a:cubicBezTo>
                    <a:lnTo>
                      <a:pt x="1" y="524"/>
                    </a:lnTo>
                    <a:cubicBezTo>
                      <a:pt x="1" y="643"/>
                      <a:pt x="96" y="750"/>
                      <a:pt x="227" y="750"/>
                    </a:cubicBezTo>
                    <a:cubicBezTo>
                      <a:pt x="346" y="750"/>
                      <a:pt x="441" y="643"/>
                      <a:pt x="441" y="524"/>
                    </a:cubicBezTo>
                    <a:lnTo>
                      <a:pt x="441" y="226"/>
                    </a:lnTo>
                    <a:cubicBezTo>
                      <a:pt x="441" y="95"/>
                      <a:pt x="346" y="0"/>
                      <a:pt x="227" y="0"/>
                    </a:cubicBezTo>
                    <a:close/>
                  </a:path>
                </a:pathLst>
              </a:custGeom>
              <a:solidFill>
                <a:srgbClr val="69E78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45" name="Google Shape;321;p18">
                <a:extLst>
                  <a:ext uri="{FF2B5EF4-FFF2-40B4-BE49-F238E27FC236}">
                    <a16:creationId xmlns:a16="http://schemas.microsoft.com/office/drawing/2014/main" id="{6169CF81-0BC8-8715-1EA3-A39B2519DCDA}"/>
                  </a:ext>
                </a:extLst>
              </p:cNvPr>
              <p:cNvSpPr/>
              <p:nvPr/>
            </p:nvSpPr>
            <p:spPr>
              <a:xfrm>
                <a:off x="2933303" y="2741418"/>
                <a:ext cx="23105" cy="18665"/>
              </a:xfrm>
              <a:custGeom>
                <a:avLst/>
                <a:gdLst/>
                <a:ahLst/>
                <a:cxnLst/>
                <a:rect l="l" t="t" r="r" b="b"/>
                <a:pathLst>
                  <a:path w="739" h="597" extrusionOk="0">
                    <a:moveTo>
                      <a:pt x="262" y="1"/>
                    </a:moveTo>
                    <a:cubicBezTo>
                      <a:pt x="119" y="1"/>
                      <a:pt x="0" y="156"/>
                      <a:pt x="0" y="299"/>
                    </a:cubicBezTo>
                    <a:cubicBezTo>
                      <a:pt x="0" y="441"/>
                      <a:pt x="119" y="596"/>
                      <a:pt x="262" y="596"/>
                    </a:cubicBezTo>
                    <a:lnTo>
                      <a:pt x="488" y="596"/>
                    </a:lnTo>
                    <a:cubicBezTo>
                      <a:pt x="631" y="596"/>
                      <a:pt x="738" y="441"/>
                      <a:pt x="738" y="299"/>
                    </a:cubicBezTo>
                    <a:cubicBezTo>
                      <a:pt x="738" y="156"/>
                      <a:pt x="631" y="1"/>
                      <a:pt x="488" y="1"/>
                    </a:cubicBezTo>
                    <a:close/>
                  </a:path>
                </a:pathLst>
              </a:custGeom>
              <a:solidFill>
                <a:srgbClr val="69E78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46" name="Google Shape;322;p18">
                <a:extLst>
                  <a:ext uri="{FF2B5EF4-FFF2-40B4-BE49-F238E27FC236}">
                    <a16:creationId xmlns:a16="http://schemas.microsoft.com/office/drawing/2014/main" id="{108B5825-562E-EB6C-2F79-CC1D2BBDB39F}"/>
                  </a:ext>
                </a:extLst>
              </p:cNvPr>
              <p:cNvSpPr/>
              <p:nvPr/>
            </p:nvSpPr>
            <p:spPr>
              <a:xfrm>
                <a:off x="2783633" y="2741418"/>
                <a:ext cx="23136" cy="18665"/>
              </a:xfrm>
              <a:custGeom>
                <a:avLst/>
                <a:gdLst/>
                <a:ahLst/>
                <a:cxnLst/>
                <a:rect l="l" t="t" r="r" b="b"/>
                <a:pathLst>
                  <a:path w="740" h="597" extrusionOk="0">
                    <a:moveTo>
                      <a:pt x="251" y="1"/>
                    </a:moveTo>
                    <a:cubicBezTo>
                      <a:pt x="108" y="1"/>
                      <a:pt x="1" y="156"/>
                      <a:pt x="1" y="299"/>
                    </a:cubicBezTo>
                    <a:cubicBezTo>
                      <a:pt x="1" y="441"/>
                      <a:pt x="108" y="596"/>
                      <a:pt x="251" y="596"/>
                    </a:cubicBezTo>
                    <a:lnTo>
                      <a:pt x="477" y="596"/>
                    </a:lnTo>
                    <a:cubicBezTo>
                      <a:pt x="620" y="596"/>
                      <a:pt x="739" y="441"/>
                      <a:pt x="739" y="299"/>
                    </a:cubicBezTo>
                    <a:cubicBezTo>
                      <a:pt x="739" y="156"/>
                      <a:pt x="620" y="1"/>
                      <a:pt x="477" y="1"/>
                    </a:cubicBezTo>
                    <a:close/>
                  </a:path>
                </a:pathLst>
              </a:custGeom>
              <a:solidFill>
                <a:srgbClr val="69E78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47" name="Google Shape;323;p18">
                <a:extLst>
                  <a:ext uri="{FF2B5EF4-FFF2-40B4-BE49-F238E27FC236}">
                    <a16:creationId xmlns:a16="http://schemas.microsoft.com/office/drawing/2014/main" id="{DCD64A61-FCBD-2AE8-A743-C0891CA74EBF}"/>
                  </a:ext>
                </a:extLst>
              </p:cNvPr>
              <p:cNvSpPr/>
              <p:nvPr/>
            </p:nvSpPr>
            <p:spPr>
              <a:xfrm>
                <a:off x="2861454" y="2703931"/>
                <a:ext cx="56965" cy="98203"/>
              </a:xfrm>
              <a:custGeom>
                <a:avLst/>
                <a:gdLst/>
                <a:ahLst/>
                <a:cxnLst/>
                <a:rect l="l" t="t" r="r" b="b"/>
                <a:pathLst>
                  <a:path w="1822" h="3141" extrusionOk="0">
                    <a:moveTo>
                      <a:pt x="1657" y="0"/>
                    </a:moveTo>
                    <a:cubicBezTo>
                      <a:pt x="1620" y="0"/>
                      <a:pt x="1584" y="15"/>
                      <a:pt x="1560" y="45"/>
                    </a:cubicBezTo>
                    <a:lnTo>
                      <a:pt x="334" y="1271"/>
                    </a:lnTo>
                    <a:cubicBezTo>
                      <a:pt x="310" y="1259"/>
                      <a:pt x="298" y="1259"/>
                      <a:pt x="274" y="1259"/>
                    </a:cubicBezTo>
                    <a:cubicBezTo>
                      <a:pt x="131" y="1259"/>
                      <a:pt x="0" y="1378"/>
                      <a:pt x="0" y="1521"/>
                    </a:cubicBezTo>
                    <a:cubicBezTo>
                      <a:pt x="0" y="1605"/>
                      <a:pt x="96" y="1688"/>
                      <a:pt x="96" y="1736"/>
                    </a:cubicBezTo>
                    <a:lnTo>
                      <a:pt x="96" y="2926"/>
                    </a:lnTo>
                    <a:cubicBezTo>
                      <a:pt x="96" y="3010"/>
                      <a:pt x="179" y="3141"/>
                      <a:pt x="262" y="3141"/>
                    </a:cubicBezTo>
                    <a:cubicBezTo>
                      <a:pt x="334" y="3141"/>
                      <a:pt x="393" y="3010"/>
                      <a:pt x="393" y="2926"/>
                    </a:cubicBezTo>
                    <a:lnTo>
                      <a:pt x="393" y="1736"/>
                    </a:lnTo>
                    <a:cubicBezTo>
                      <a:pt x="548" y="1688"/>
                      <a:pt x="524" y="1605"/>
                      <a:pt x="524" y="1521"/>
                    </a:cubicBezTo>
                    <a:cubicBezTo>
                      <a:pt x="524" y="1509"/>
                      <a:pt x="524" y="1498"/>
                      <a:pt x="524" y="1486"/>
                    </a:cubicBezTo>
                    <a:lnTo>
                      <a:pt x="1762" y="247"/>
                    </a:lnTo>
                    <a:cubicBezTo>
                      <a:pt x="1822" y="200"/>
                      <a:pt x="1822" y="104"/>
                      <a:pt x="1762" y="45"/>
                    </a:cubicBezTo>
                    <a:cubicBezTo>
                      <a:pt x="1733" y="15"/>
                      <a:pt x="1694" y="0"/>
                      <a:pt x="1657" y="0"/>
                    </a:cubicBezTo>
                    <a:close/>
                  </a:path>
                </a:pathLst>
              </a:custGeom>
              <a:solidFill>
                <a:srgbClr val="69E78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48" name="Google Shape;324;p18">
                <a:extLst>
                  <a:ext uri="{FF2B5EF4-FFF2-40B4-BE49-F238E27FC236}">
                    <a16:creationId xmlns:a16="http://schemas.microsoft.com/office/drawing/2014/main" id="{CE5CF13B-7B54-AC30-BEFA-305A27A93A4B}"/>
                  </a:ext>
                </a:extLst>
              </p:cNvPr>
              <p:cNvSpPr txBox="1"/>
              <p:nvPr/>
            </p:nvSpPr>
            <p:spPr>
              <a:xfrm>
                <a:off x="2254850" y="3504600"/>
                <a:ext cx="12240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rgbClr val="434343"/>
                    </a:solidFill>
                    <a:latin typeface="Roboto"/>
                    <a:ea typeface="Roboto"/>
                    <a:cs typeface="Roboto"/>
                    <a:sym typeface="Roboto"/>
                  </a:rPr>
                  <a:t>Problem Framing</a:t>
                </a:r>
              </a:p>
            </p:txBody>
          </p:sp>
        </p:grpSp>
        <p:grpSp>
          <p:nvGrpSpPr>
            <p:cNvPr id="149" name="Google Shape;325;p18">
              <a:extLst>
                <a:ext uri="{FF2B5EF4-FFF2-40B4-BE49-F238E27FC236}">
                  <a16:creationId xmlns:a16="http://schemas.microsoft.com/office/drawing/2014/main" id="{ABABD301-B293-D8EE-2E19-7A34249EAFA5}"/>
                </a:ext>
              </a:extLst>
            </p:cNvPr>
            <p:cNvGrpSpPr/>
            <p:nvPr/>
          </p:nvGrpSpPr>
          <p:grpSpPr>
            <a:xfrm>
              <a:off x="4323363" y="2346382"/>
              <a:ext cx="1635687" cy="1929066"/>
              <a:chOff x="4100746" y="2458524"/>
              <a:chExt cx="1635687" cy="1929066"/>
            </a:xfrm>
          </p:grpSpPr>
          <p:sp>
            <p:nvSpPr>
              <p:cNvPr id="150" name="Google Shape;326;p18">
                <a:extLst>
                  <a:ext uri="{FF2B5EF4-FFF2-40B4-BE49-F238E27FC236}">
                    <a16:creationId xmlns:a16="http://schemas.microsoft.com/office/drawing/2014/main" id="{99769A56-CB65-FD71-8EC3-FC10D9C40D93}"/>
                  </a:ext>
                </a:extLst>
              </p:cNvPr>
              <p:cNvSpPr/>
              <p:nvPr/>
            </p:nvSpPr>
            <p:spPr>
              <a:xfrm>
                <a:off x="4520236" y="2639054"/>
                <a:ext cx="534569" cy="218918"/>
              </a:xfrm>
              <a:custGeom>
                <a:avLst/>
                <a:gdLst/>
                <a:ahLst/>
                <a:cxnLst/>
                <a:rect l="l" t="t" r="r" b="b"/>
                <a:pathLst>
                  <a:path w="17098" h="7002" extrusionOk="0">
                    <a:moveTo>
                      <a:pt x="1" y="1"/>
                    </a:moveTo>
                    <a:lnTo>
                      <a:pt x="2799" y="3501"/>
                    </a:lnTo>
                    <a:lnTo>
                      <a:pt x="1" y="7002"/>
                    </a:lnTo>
                    <a:lnTo>
                      <a:pt x="14288" y="7002"/>
                    </a:lnTo>
                    <a:lnTo>
                      <a:pt x="17098" y="3501"/>
                    </a:lnTo>
                    <a:lnTo>
                      <a:pt x="14288" y="1"/>
                    </a:lnTo>
                    <a:close/>
                  </a:path>
                </a:pathLst>
              </a:custGeom>
              <a:solidFill>
                <a:srgbClr val="4949E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51" name="Google Shape;327;p18">
                <a:extLst>
                  <a:ext uri="{FF2B5EF4-FFF2-40B4-BE49-F238E27FC236}">
                    <a16:creationId xmlns:a16="http://schemas.microsoft.com/office/drawing/2014/main" id="{7108642F-45E2-548A-82BC-5F0F979A4D4A}"/>
                  </a:ext>
                </a:extLst>
              </p:cNvPr>
              <p:cNvSpPr/>
              <p:nvPr/>
            </p:nvSpPr>
            <p:spPr>
              <a:xfrm>
                <a:off x="4881341" y="2639054"/>
                <a:ext cx="855092" cy="218918"/>
              </a:xfrm>
              <a:custGeom>
                <a:avLst/>
                <a:gdLst/>
                <a:ahLst/>
                <a:cxnLst/>
                <a:rect l="l" t="t" r="r" b="b"/>
                <a:pathLst>
                  <a:path w="17099" h="7002" extrusionOk="0">
                    <a:moveTo>
                      <a:pt x="1" y="1"/>
                    </a:moveTo>
                    <a:lnTo>
                      <a:pt x="2799" y="3501"/>
                    </a:lnTo>
                    <a:lnTo>
                      <a:pt x="1" y="7002"/>
                    </a:lnTo>
                    <a:lnTo>
                      <a:pt x="14288" y="7002"/>
                    </a:lnTo>
                    <a:lnTo>
                      <a:pt x="17098" y="3501"/>
                    </a:lnTo>
                    <a:lnTo>
                      <a:pt x="14288" y="1"/>
                    </a:lnTo>
                    <a:close/>
                  </a:path>
                </a:pathLst>
              </a:custGeom>
              <a:solidFill>
                <a:srgbClr val="4949E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52" name="Google Shape;328;p18">
                <a:extLst>
                  <a:ext uri="{FF2B5EF4-FFF2-40B4-BE49-F238E27FC236}">
                    <a16:creationId xmlns:a16="http://schemas.microsoft.com/office/drawing/2014/main" id="{9B2EE486-4D95-67F9-1BC6-F1815FBE2040}"/>
                  </a:ext>
                </a:extLst>
              </p:cNvPr>
              <p:cNvSpPr/>
              <p:nvPr/>
            </p:nvSpPr>
            <p:spPr>
              <a:xfrm>
                <a:off x="4806918" y="2757051"/>
                <a:ext cx="31" cy="754206"/>
              </a:xfrm>
              <a:custGeom>
                <a:avLst/>
                <a:gdLst/>
                <a:ahLst/>
                <a:cxnLst/>
                <a:rect l="l" t="t" r="r" b="b"/>
                <a:pathLst>
                  <a:path w="1" h="24123" fill="none" extrusionOk="0">
                    <a:moveTo>
                      <a:pt x="0" y="1"/>
                    </a:moveTo>
                    <a:lnTo>
                      <a:pt x="0" y="24123"/>
                    </a:lnTo>
                  </a:path>
                </a:pathLst>
              </a:custGeom>
              <a:noFill/>
              <a:ln w="17850" cap="rnd" cmpd="sng">
                <a:solidFill>
                  <a:srgbClr val="9DB6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53" name="Google Shape;329;p18">
                <a:extLst>
                  <a:ext uri="{FF2B5EF4-FFF2-40B4-BE49-F238E27FC236}">
                    <a16:creationId xmlns:a16="http://schemas.microsoft.com/office/drawing/2014/main" id="{EB1AE58C-4CD8-D3C3-DEA1-F2A7C164F088}"/>
                  </a:ext>
                </a:extLst>
              </p:cNvPr>
              <p:cNvSpPr/>
              <p:nvPr/>
            </p:nvSpPr>
            <p:spPr>
              <a:xfrm>
                <a:off x="4100746" y="3399597"/>
                <a:ext cx="1412709" cy="987974"/>
              </a:xfrm>
              <a:custGeom>
                <a:avLst/>
                <a:gdLst/>
                <a:ahLst/>
                <a:cxnLst/>
                <a:rect l="l" t="t" r="r" b="b"/>
                <a:pathLst>
                  <a:path w="45185" h="31600" extrusionOk="0">
                    <a:moveTo>
                      <a:pt x="22597" y="0"/>
                    </a:moveTo>
                    <a:cubicBezTo>
                      <a:pt x="21384" y="0"/>
                      <a:pt x="20169" y="464"/>
                      <a:pt x="19241" y="1393"/>
                    </a:cubicBezTo>
                    <a:lnTo>
                      <a:pt x="18253" y="2381"/>
                    </a:lnTo>
                    <a:cubicBezTo>
                      <a:pt x="18205" y="2429"/>
                      <a:pt x="18169" y="2477"/>
                      <a:pt x="18134" y="2524"/>
                    </a:cubicBezTo>
                    <a:lnTo>
                      <a:pt x="7394" y="2524"/>
                    </a:lnTo>
                    <a:cubicBezTo>
                      <a:pt x="3310" y="2524"/>
                      <a:pt x="0" y="5846"/>
                      <a:pt x="0" y="9930"/>
                    </a:cubicBezTo>
                    <a:lnTo>
                      <a:pt x="0" y="28742"/>
                    </a:lnTo>
                    <a:cubicBezTo>
                      <a:pt x="0" y="30325"/>
                      <a:pt x="1274" y="31599"/>
                      <a:pt x="2858" y="31599"/>
                    </a:cubicBezTo>
                    <a:lnTo>
                      <a:pt x="42327" y="31599"/>
                    </a:lnTo>
                    <a:cubicBezTo>
                      <a:pt x="43899" y="31599"/>
                      <a:pt x="45185" y="30325"/>
                      <a:pt x="45185" y="28742"/>
                    </a:cubicBezTo>
                    <a:lnTo>
                      <a:pt x="45185" y="9930"/>
                    </a:lnTo>
                    <a:cubicBezTo>
                      <a:pt x="45185" y="5846"/>
                      <a:pt x="41863" y="2524"/>
                      <a:pt x="37779" y="2524"/>
                    </a:cubicBezTo>
                    <a:lnTo>
                      <a:pt x="27051" y="2524"/>
                    </a:lnTo>
                    <a:cubicBezTo>
                      <a:pt x="27016" y="2477"/>
                      <a:pt x="26980" y="2429"/>
                      <a:pt x="26944" y="2381"/>
                    </a:cubicBezTo>
                    <a:lnTo>
                      <a:pt x="25944" y="1393"/>
                    </a:lnTo>
                    <a:cubicBezTo>
                      <a:pt x="25021" y="464"/>
                      <a:pt x="23810" y="0"/>
                      <a:pt x="22597" y="0"/>
                    </a:cubicBezTo>
                    <a:close/>
                  </a:path>
                </a:pathLst>
              </a:custGeom>
              <a:solidFill>
                <a:srgbClr val="F2F2F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54" name="Google Shape;330;p18">
                <a:extLst>
                  <a:ext uri="{FF2B5EF4-FFF2-40B4-BE49-F238E27FC236}">
                    <a16:creationId xmlns:a16="http://schemas.microsoft.com/office/drawing/2014/main" id="{C0480922-0A8C-D111-1592-C17A96EC3401}"/>
                  </a:ext>
                </a:extLst>
              </p:cNvPr>
              <p:cNvSpPr/>
              <p:nvPr/>
            </p:nvSpPr>
            <p:spPr>
              <a:xfrm>
                <a:off x="4100746" y="4051022"/>
                <a:ext cx="1412709" cy="336568"/>
              </a:xfrm>
              <a:custGeom>
                <a:avLst/>
                <a:gdLst/>
                <a:ahLst/>
                <a:cxnLst/>
                <a:rect l="l" t="t" r="r" b="b"/>
                <a:pathLst>
                  <a:path w="45185" h="10765" extrusionOk="0">
                    <a:moveTo>
                      <a:pt x="0" y="1"/>
                    </a:moveTo>
                    <a:lnTo>
                      <a:pt x="0" y="7919"/>
                    </a:lnTo>
                    <a:cubicBezTo>
                      <a:pt x="0" y="9490"/>
                      <a:pt x="1274" y="10764"/>
                      <a:pt x="2846" y="10764"/>
                    </a:cubicBezTo>
                    <a:lnTo>
                      <a:pt x="42327" y="10764"/>
                    </a:lnTo>
                    <a:cubicBezTo>
                      <a:pt x="43911" y="10764"/>
                      <a:pt x="45185" y="9490"/>
                      <a:pt x="45185" y="7919"/>
                    </a:cubicBezTo>
                    <a:lnTo>
                      <a:pt x="45185" y="1"/>
                    </a:lnTo>
                    <a:close/>
                  </a:path>
                </a:pathLst>
              </a:custGeom>
              <a:solidFill>
                <a:srgbClr val="4949E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solidFill>
                      <a:srgbClr val="FFFFFF"/>
                    </a:solidFill>
                    <a:latin typeface="Fira Sans Extra Condensed Medium"/>
                    <a:ea typeface="Fira Sans Extra Condensed Medium"/>
                    <a:cs typeface="Fira Sans Extra Condensed Medium"/>
                    <a:sym typeface="Fira Sans Extra Condensed Medium"/>
                  </a:rPr>
                  <a:t>Day 2</a:t>
                </a:r>
                <a:endParaRPr sz="160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155" name="Google Shape;331;p18">
                <a:extLst>
                  <a:ext uri="{FF2B5EF4-FFF2-40B4-BE49-F238E27FC236}">
                    <a16:creationId xmlns:a16="http://schemas.microsoft.com/office/drawing/2014/main" id="{47E608B0-8963-CAA0-BA05-E458257DCB5B}"/>
                  </a:ext>
                </a:extLst>
              </p:cNvPr>
              <p:cNvSpPr/>
              <p:nvPr/>
            </p:nvSpPr>
            <p:spPr>
              <a:xfrm>
                <a:off x="4514368" y="2458524"/>
                <a:ext cx="585937" cy="585937"/>
              </a:xfrm>
              <a:custGeom>
                <a:avLst/>
                <a:gdLst/>
                <a:ahLst/>
                <a:cxnLst/>
                <a:rect l="l" t="t" r="r" b="b"/>
                <a:pathLst>
                  <a:path w="18741" h="18741" extrusionOk="0">
                    <a:moveTo>
                      <a:pt x="9370" y="0"/>
                    </a:moveTo>
                    <a:cubicBezTo>
                      <a:pt x="4203" y="0"/>
                      <a:pt x="0" y="4191"/>
                      <a:pt x="0" y="9370"/>
                    </a:cubicBezTo>
                    <a:cubicBezTo>
                      <a:pt x="0" y="14538"/>
                      <a:pt x="4203" y="18741"/>
                      <a:pt x="9370" y="18741"/>
                    </a:cubicBezTo>
                    <a:cubicBezTo>
                      <a:pt x="14550" y="18741"/>
                      <a:pt x="18741" y="14538"/>
                      <a:pt x="18741" y="9370"/>
                    </a:cubicBezTo>
                    <a:cubicBezTo>
                      <a:pt x="18741" y="4191"/>
                      <a:pt x="14550" y="0"/>
                      <a:pt x="9370" y="0"/>
                    </a:cubicBezTo>
                    <a:close/>
                  </a:path>
                </a:pathLst>
              </a:custGeom>
              <a:solidFill>
                <a:srgbClr val="4949E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56" name="Google Shape;332;p18">
                <a:extLst>
                  <a:ext uri="{FF2B5EF4-FFF2-40B4-BE49-F238E27FC236}">
                    <a16:creationId xmlns:a16="http://schemas.microsoft.com/office/drawing/2014/main" id="{DD729775-1E3F-F57C-39E6-F999316C5585}"/>
                  </a:ext>
                </a:extLst>
              </p:cNvPr>
              <p:cNvSpPr/>
              <p:nvPr/>
            </p:nvSpPr>
            <p:spPr>
              <a:xfrm>
                <a:off x="4589558" y="2533344"/>
                <a:ext cx="435928" cy="436303"/>
              </a:xfrm>
              <a:custGeom>
                <a:avLst/>
                <a:gdLst/>
                <a:ahLst/>
                <a:cxnLst/>
                <a:rect l="l" t="t" r="r" b="b"/>
                <a:pathLst>
                  <a:path w="13943" h="13955" extrusionOk="0">
                    <a:moveTo>
                      <a:pt x="6965" y="0"/>
                    </a:moveTo>
                    <a:cubicBezTo>
                      <a:pt x="3120" y="0"/>
                      <a:pt x="0" y="3120"/>
                      <a:pt x="0" y="6977"/>
                    </a:cubicBezTo>
                    <a:cubicBezTo>
                      <a:pt x="0" y="10823"/>
                      <a:pt x="3120" y="13954"/>
                      <a:pt x="6965" y="13954"/>
                    </a:cubicBezTo>
                    <a:cubicBezTo>
                      <a:pt x="10823" y="13954"/>
                      <a:pt x="13943" y="10823"/>
                      <a:pt x="13943" y="6977"/>
                    </a:cubicBezTo>
                    <a:cubicBezTo>
                      <a:pt x="13943" y="3120"/>
                      <a:pt x="10823" y="0"/>
                      <a:pt x="6965"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59" name="Google Shape;335;p18">
                <a:extLst>
                  <a:ext uri="{FF2B5EF4-FFF2-40B4-BE49-F238E27FC236}">
                    <a16:creationId xmlns:a16="http://schemas.microsoft.com/office/drawing/2014/main" id="{77897765-4EEB-B6E9-B640-39CA450E8013}"/>
                  </a:ext>
                </a:extLst>
              </p:cNvPr>
              <p:cNvSpPr txBox="1"/>
              <p:nvPr/>
            </p:nvSpPr>
            <p:spPr>
              <a:xfrm>
                <a:off x="4193988" y="3504600"/>
                <a:ext cx="12240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rgbClr val="434343"/>
                    </a:solidFill>
                    <a:latin typeface="Roboto"/>
                    <a:ea typeface="Roboto"/>
                    <a:cs typeface="Roboto"/>
                    <a:sym typeface="Roboto"/>
                  </a:rPr>
                  <a:t>AI Modeling</a:t>
                </a:r>
              </a:p>
            </p:txBody>
          </p:sp>
        </p:grpSp>
        <p:grpSp>
          <p:nvGrpSpPr>
            <p:cNvPr id="160" name="Google Shape;336;p18">
              <a:extLst>
                <a:ext uri="{FF2B5EF4-FFF2-40B4-BE49-F238E27FC236}">
                  <a16:creationId xmlns:a16="http://schemas.microsoft.com/office/drawing/2014/main" id="{CC133496-5EA6-0900-8A82-34574D7553BF}"/>
                </a:ext>
              </a:extLst>
            </p:cNvPr>
            <p:cNvGrpSpPr/>
            <p:nvPr/>
          </p:nvGrpSpPr>
          <p:grpSpPr>
            <a:xfrm>
              <a:off x="6893416" y="2346382"/>
              <a:ext cx="1436934" cy="1929066"/>
              <a:chOff x="6670799" y="2458524"/>
              <a:chExt cx="1436934" cy="1929066"/>
            </a:xfrm>
          </p:grpSpPr>
          <p:sp>
            <p:nvSpPr>
              <p:cNvPr id="161" name="Google Shape;337;p18">
                <a:extLst>
                  <a:ext uri="{FF2B5EF4-FFF2-40B4-BE49-F238E27FC236}">
                    <a16:creationId xmlns:a16="http://schemas.microsoft.com/office/drawing/2014/main" id="{153B82FD-CD8B-F327-D927-6694A2B18A43}"/>
                  </a:ext>
                </a:extLst>
              </p:cNvPr>
              <p:cNvSpPr/>
              <p:nvPr/>
            </p:nvSpPr>
            <p:spPr>
              <a:xfrm>
                <a:off x="7573133" y="2639054"/>
                <a:ext cx="534600" cy="218918"/>
              </a:xfrm>
              <a:custGeom>
                <a:avLst/>
                <a:gdLst/>
                <a:ahLst/>
                <a:cxnLst/>
                <a:rect l="l" t="t" r="r" b="b"/>
                <a:pathLst>
                  <a:path w="17099" h="7002" extrusionOk="0">
                    <a:moveTo>
                      <a:pt x="1" y="1"/>
                    </a:moveTo>
                    <a:lnTo>
                      <a:pt x="2811" y="3501"/>
                    </a:lnTo>
                    <a:lnTo>
                      <a:pt x="1" y="7002"/>
                    </a:lnTo>
                    <a:lnTo>
                      <a:pt x="14300" y="7002"/>
                    </a:lnTo>
                    <a:lnTo>
                      <a:pt x="17098" y="3501"/>
                    </a:lnTo>
                    <a:lnTo>
                      <a:pt x="14300" y="1"/>
                    </a:ln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62" name="Google Shape;338;p18">
                <a:extLst>
                  <a:ext uri="{FF2B5EF4-FFF2-40B4-BE49-F238E27FC236}">
                    <a16:creationId xmlns:a16="http://schemas.microsoft.com/office/drawing/2014/main" id="{5DBEF655-BB7F-F63A-1DBA-1DBA69886653}"/>
                  </a:ext>
                </a:extLst>
              </p:cNvPr>
              <p:cNvSpPr/>
              <p:nvPr/>
            </p:nvSpPr>
            <p:spPr>
              <a:xfrm>
                <a:off x="6772038" y="2639054"/>
                <a:ext cx="534569" cy="218918"/>
              </a:xfrm>
              <a:custGeom>
                <a:avLst/>
                <a:gdLst/>
                <a:ahLst/>
                <a:cxnLst/>
                <a:rect l="l" t="t" r="r" b="b"/>
                <a:pathLst>
                  <a:path w="17098" h="7002" extrusionOk="0">
                    <a:moveTo>
                      <a:pt x="0" y="1"/>
                    </a:moveTo>
                    <a:lnTo>
                      <a:pt x="2798" y="3501"/>
                    </a:lnTo>
                    <a:lnTo>
                      <a:pt x="0" y="7002"/>
                    </a:lnTo>
                    <a:lnTo>
                      <a:pt x="14288" y="7002"/>
                    </a:lnTo>
                    <a:lnTo>
                      <a:pt x="17098" y="3501"/>
                    </a:lnTo>
                    <a:lnTo>
                      <a:pt x="14288" y="1"/>
                    </a:ln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Fira Sans Extra Condensed"/>
                  <a:ea typeface="Fira Sans Extra Condensed"/>
                  <a:cs typeface="Fira Sans Extra Condensed"/>
                  <a:sym typeface="Fira Sans Extra Condensed"/>
                </a:endParaRPr>
              </a:p>
            </p:txBody>
          </p:sp>
          <p:sp>
            <p:nvSpPr>
              <p:cNvPr id="163" name="Google Shape;339;p18">
                <a:extLst>
                  <a:ext uri="{FF2B5EF4-FFF2-40B4-BE49-F238E27FC236}">
                    <a16:creationId xmlns:a16="http://schemas.microsoft.com/office/drawing/2014/main" id="{20C3FCA1-B598-1BC7-D6C4-BD295B5679BC}"/>
                  </a:ext>
                </a:extLst>
              </p:cNvPr>
              <p:cNvSpPr/>
              <p:nvPr/>
            </p:nvSpPr>
            <p:spPr>
              <a:xfrm>
                <a:off x="7379191" y="2757051"/>
                <a:ext cx="31" cy="754206"/>
              </a:xfrm>
              <a:custGeom>
                <a:avLst/>
                <a:gdLst/>
                <a:ahLst/>
                <a:cxnLst/>
                <a:rect l="l" t="t" r="r" b="b"/>
                <a:pathLst>
                  <a:path w="1" h="24123" fill="none" extrusionOk="0">
                    <a:moveTo>
                      <a:pt x="1" y="1"/>
                    </a:moveTo>
                    <a:lnTo>
                      <a:pt x="1" y="24123"/>
                    </a:lnTo>
                  </a:path>
                </a:pathLst>
              </a:custGeom>
              <a:noFill/>
              <a:ln w="17850" cap="rnd" cmpd="sng">
                <a:solidFill>
                  <a:srgbClr val="9DB6C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64" name="Google Shape;340;p18">
                <a:extLst>
                  <a:ext uri="{FF2B5EF4-FFF2-40B4-BE49-F238E27FC236}">
                    <a16:creationId xmlns:a16="http://schemas.microsoft.com/office/drawing/2014/main" id="{0AA8F986-E2FC-2EB0-9D98-2EC5E613CAD6}"/>
                  </a:ext>
                </a:extLst>
              </p:cNvPr>
              <p:cNvSpPr/>
              <p:nvPr/>
            </p:nvSpPr>
            <p:spPr>
              <a:xfrm>
                <a:off x="6670799" y="3399597"/>
                <a:ext cx="1412709" cy="987974"/>
              </a:xfrm>
              <a:custGeom>
                <a:avLst/>
                <a:gdLst/>
                <a:ahLst/>
                <a:cxnLst/>
                <a:rect l="l" t="t" r="r" b="b"/>
                <a:pathLst>
                  <a:path w="45185" h="31600" extrusionOk="0">
                    <a:moveTo>
                      <a:pt x="22600" y="0"/>
                    </a:moveTo>
                    <a:cubicBezTo>
                      <a:pt x="21387" y="0"/>
                      <a:pt x="20175" y="464"/>
                      <a:pt x="19252" y="1393"/>
                    </a:cubicBezTo>
                    <a:lnTo>
                      <a:pt x="18264" y="2381"/>
                    </a:lnTo>
                    <a:cubicBezTo>
                      <a:pt x="18217" y="2429"/>
                      <a:pt x="18181" y="2477"/>
                      <a:pt x="18145" y="2524"/>
                    </a:cubicBezTo>
                    <a:lnTo>
                      <a:pt x="7406" y="2524"/>
                    </a:lnTo>
                    <a:cubicBezTo>
                      <a:pt x="3322" y="2524"/>
                      <a:pt x="0" y="5846"/>
                      <a:pt x="0" y="9930"/>
                    </a:cubicBezTo>
                    <a:lnTo>
                      <a:pt x="0" y="28742"/>
                    </a:lnTo>
                    <a:cubicBezTo>
                      <a:pt x="0" y="30325"/>
                      <a:pt x="1286" y="31599"/>
                      <a:pt x="2857" y="31599"/>
                    </a:cubicBezTo>
                    <a:lnTo>
                      <a:pt x="42327" y="31599"/>
                    </a:lnTo>
                    <a:cubicBezTo>
                      <a:pt x="43910" y="31599"/>
                      <a:pt x="45184" y="30325"/>
                      <a:pt x="45184" y="28742"/>
                    </a:cubicBezTo>
                    <a:lnTo>
                      <a:pt x="45184" y="9930"/>
                    </a:lnTo>
                    <a:cubicBezTo>
                      <a:pt x="45184" y="5846"/>
                      <a:pt x="41874" y="2524"/>
                      <a:pt x="37790" y="2524"/>
                    </a:cubicBezTo>
                    <a:lnTo>
                      <a:pt x="27063" y="2524"/>
                    </a:lnTo>
                    <a:cubicBezTo>
                      <a:pt x="27027" y="2477"/>
                      <a:pt x="26991" y="2429"/>
                      <a:pt x="26944" y="2381"/>
                    </a:cubicBezTo>
                    <a:lnTo>
                      <a:pt x="25956" y="1393"/>
                    </a:lnTo>
                    <a:cubicBezTo>
                      <a:pt x="25027" y="464"/>
                      <a:pt x="23812" y="0"/>
                      <a:pt x="22600" y="0"/>
                    </a:cubicBezTo>
                    <a:close/>
                  </a:path>
                </a:pathLst>
              </a:custGeom>
              <a:solidFill>
                <a:srgbClr val="F2F2F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65" name="Google Shape;341;p18">
                <a:extLst>
                  <a:ext uri="{FF2B5EF4-FFF2-40B4-BE49-F238E27FC236}">
                    <a16:creationId xmlns:a16="http://schemas.microsoft.com/office/drawing/2014/main" id="{64632FFA-E01A-6EEE-7BA9-8FF09B731A29}"/>
                  </a:ext>
                </a:extLst>
              </p:cNvPr>
              <p:cNvSpPr/>
              <p:nvPr/>
            </p:nvSpPr>
            <p:spPr>
              <a:xfrm>
                <a:off x="6670799" y="4051022"/>
                <a:ext cx="1412709" cy="336568"/>
              </a:xfrm>
              <a:custGeom>
                <a:avLst/>
                <a:gdLst/>
                <a:ahLst/>
                <a:cxnLst/>
                <a:rect l="l" t="t" r="r" b="b"/>
                <a:pathLst>
                  <a:path w="45185" h="10765" extrusionOk="0">
                    <a:moveTo>
                      <a:pt x="0" y="1"/>
                    </a:moveTo>
                    <a:lnTo>
                      <a:pt x="0" y="7919"/>
                    </a:lnTo>
                    <a:cubicBezTo>
                      <a:pt x="0" y="9490"/>
                      <a:pt x="1286" y="10764"/>
                      <a:pt x="2857" y="10764"/>
                    </a:cubicBezTo>
                    <a:lnTo>
                      <a:pt x="42339" y="10764"/>
                    </a:lnTo>
                    <a:cubicBezTo>
                      <a:pt x="43910" y="10764"/>
                      <a:pt x="45184" y="9490"/>
                      <a:pt x="45184" y="7919"/>
                    </a:cubicBezTo>
                    <a:lnTo>
                      <a:pt x="45184" y="1"/>
                    </a:ln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rgbClr val="FFFFFF"/>
                    </a:solidFill>
                    <a:latin typeface="Fira Sans Extra Condensed Medium"/>
                    <a:ea typeface="Fira Sans Extra Condensed Medium"/>
                    <a:cs typeface="Fira Sans Extra Condensed Medium"/>
                    <a:sym typeface="Fira Sans Extra Condensed Medium"/>
                  </a:rPr>
                  <a:t>Day 3</a:t>
                </a:r>
                <a:endParaRPr sz="1600" b="1"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166" name="Google Shape;342;p18">
                <a:extLst>
                  <a:ext uri="{FF2B5EF4-FFF2-40B4-BE49-F238E27FC236}">
                    <a16:creationId xmlns:a16="http://schemas.microsoft.com/office/drawing/2014/main" id="{D480A1E2-C7C4-C48A-AD75-CAD8D5C13DC6}"/>
                  </a:ext>
                </a:extLst>
              </p:cNvPr>
              <p:cNvSpPr/>
              <p:nvPr/>
            </p:nvSpPr>
            <p:spPr>
              <a:xfrm>
                <a:off x="7086229" y="2458524"/>
                <a:ext cx="585937" cy="585937"/>
              </a:xfrm>
              <a:custGeom>
                <a:avLst/>
                <a:gdLst/>
                <a:ahLst/>
                <a:cxnLst/>
                <a:rect l="l" t="t" r="r" b="b"/>
                <a:pathLst>
                  <a:path w="18741" h="18741" extrusionOk="0">
                    <a:moveTo>
                      <a:pt x="9371" y="0"/>
                    </a:moveTo>
                    <a:cubicBezTo>
                      <a:pt x="4191" y="0"/>
                      <a:pt x="0" y="4191"/>
                      <a:pt x="0" y="9370"/>
                    </a:cubicBezTo>
                    <a:cubicBezTo>
                      <a:pt x="0" y="14538"/>
                      <a:pt x="4191" y="18741"/>
                      <a:pt x="9371" y="18741"/>
                    </a:cubicBezTo>
                    <a:cubicBezTo>
                      <a:pt x="14550" y="18741"/>
                      <a:pt x="18741" y="14538"/>
                      <a:pt x="18741" y="9370"/>
                    </a:cubicBezTo>
                    <a:cubicBezTo>
                      <a:pt x="18741" y="4191"/>
                      <a:pt x="14550" y="0"/>
                      <a:pt x="9371" y="0"/>
                    </a:cubicBezTo>
                    <a:close/>
                  </a:path>
                </a:pathLst>
              </a:custGeom>
              <a:solidFill>
                <a:srgbClr val="EC3A3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67" name="Google Shape;343;p18">
                <a:extLst>
                  <a:ext uri="{FF2B5EF4-FFF2-40B4-BE49-F238E27FC236}">
                    <a16:creationId xmlns:a16="http://schemas.microsoft.com/office/drawing/2014/main" id="{31F65C8D-FE24-BAEA-E3EF-00A97A945948}"/>
                  </a:ext>
                </a:extLst>
              </p:cNvPr>
              <p:cNvSpPr/>
              <p:nvPr/>
            </p:nvSpPr>
            <p:spPr>
              <a:xfrm>
                <a:off x="7161048" y="2533344"/>
                <a:ext cx="436303" cy="436303"/>
              </a:xfrm>
              <a:custGeom>
                <a:avLst/>
                <a:gdLst/>
                <a:ahLst/>
                <a:cxnLst/>
                <a:rect l="l" t="t" r="r" b="b"/>
                <a:pathLst>
                  <a:path w="13955" h="13955" extrusionOk="0">
                    <a:moveTo>
                      <a:pt x="6978" y="0"/>
                    </a:moveTo>
                    <a:cubicBezTo>
                      <a:pt x="3120" y="0"/>
                      <a:pt x="1" y="3120"/>
                      <a:pt x="1" y="6977"/>
                    </a:cubicBezTo>
                    <a:cubicBezTo>
                      <a:pt x="1" y="10823"/>
                      <a:pt x="3120" y="13954"/>
                      <a:pt x="6978" y="13954"/>
                    </a:cubicBezTo>
                    <a:cubicBezTo>
                      <a:pt x="10823" y="13954"/>
                      <a:pt x="13955" y="10823"/>
                      <a:pt x="13955" y="6977"/>
                    </a:cubicBezTo>
                    <a:cubicBezTo>
                      <a:pt x="13955" y="3120"/>
                      <a:pt x="10823" y="0"/>
                      <a:pt x="6978"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ira Sans Extra Condensed"/>
                  <a:ea typeface="Fira Sans Extra Condensed"/>
                  <a:cs typeface="Fira Sans Extra Condensed"/>
                  <a:sym typeface="Fira Sans Extra Condensed"/>
                </a:endParaRPr>
              </a:p>
            </p:txBody>
          </p:sp>
          <p:sp>
            <p:nvSpPr>
              <p:cNvPr id="173" name="Google Shape;349;p18">
                <a:extLst>
                  <a:ext uri="{FF2B5EF4-FFF2-40B4-BE49-F238E27FC236}">
                    <a16:creationId xmlns:a16="http://schemas.microsoft.com/office/drawing/2014/main" id="{77764B18-EA66-63EC-5669-CFA491C1DCC5}"/>
                  </a:ext>
                </a:extLst>
              </p:cNvPr>
              <p:cNvSpPr txBox="1"/>
              <p:nvPr/>
            </p:nvSpPr>
            <p:spPr>
              <a:xfrm>
                <a:off x="6770338" y="3504600"/>
                <a:ext cx="1224000" cy="53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b="1" dirty="0">
                    <a:solidFill>
                      <a:srgbClr val="434343"/>
                    </a:solidFill>
                    <a:latin typeface="Roboto"/>
                    <a:ea typeface="Roboto"/>
                    <a:cs typeface="Roboto"/>
                    <a:sym typeface="Roboto"/>
                  </a:rPr>
                  <a:t>Deployment</a:t>
                </a:r>
              </a:p>
            </p:txBody>
          </p:sp>
        </p:grpSp>
      </p:grpSp>
      <p:sp>
        <p:nvSpPr>
          <p:cNvPr id="251" name="Google Shape;106;p26">
            <a:extLst>
              <a:ext uri="{FF2B5EF4-FFF2-40B4-BE49-F238E27FC236}">
                <a16:creationId xmlns:a16="http://schemas.microsoft.com/office/drawing/2014/main" id="{B7B2D6E7-D2E6-E837-333D-2D903EDC542A}"/>
              </a:ext>
            </a:extLst>
          </p:cNvPr>
          <p:cNvSpPr txBox="1"/>
          <p:nvPr/>
        </p:nvSpPr>
        <p:spPr>
          <a:xfrm rot="1418604">
            <a:off x="4490282" y="2354036"/>
            <a:ext cx="2366668"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i="1" kern="300" dirty="0">
                <a:solidFill>
                  <a:schemeClr val="bg1"/>
                </a:solidFill>
                <a:latin typeface="Front Page Neue" panose="02000500000000000000" pitchFamily="2" charset="0"/>
                <a:ea typeface="Calibri"/>
                <a:cs typeface="Calibri"/>
                <a:sym typeface="Calibri"/>
              </a:rPr>
              <a:t>MetaBlock</a:t>
            </a:r>
            <a:endParaRPr sz="1600" b="1" i="1" kern="300" dirty="0">
              <a:solidFill>
                <a:schemeClr val="bg1"/>
              </a:solidFill>
              <a:latin typeface="Front Page Neue" panose="02000500000000000000" pitchFamily="2" charset="0"/>
              <a:ea typeface="Calibri"/>
              <a:cs typeface="Calibri"/>
              <a:sym typeface="Calibri"/>
            </a:endParaRPr>
          </a:p>
        </p:txBody>
      </p:sp>
      <p:pic>
        <p:nvPicPr>
          <p:cNvPr id="253" name="Picture 252">
            <a:extLst>
              <a:ext uri="{FF2B5EF4-FFF2-40B4-BE49-F238E27FC236}">
                <a16:creationId xmlns:a16="http://schemas.microsoft.com/office/drawing/2014/main" id="{DB45D325-FE77-35E5-501E-27FAF8371A56}"/>
              </a:ext>
            </a:extLst>
          </p:cNvPr>
          <p:cNvPicPr>
            <a:picLocks noChangeAspect="1"/>
          </p:cNvPicPr>
          <p:nvPr/>
        </p:nvPicPr>
        <p:blipFill>
          <a:blip r:embed="rId4"/>
          <a:stretch>
            <a:fillRect/>
          </a:stretch>
        </p:blipFill>
        <p:spPr>
          <a:xfrm>
            <a:off x="4478487" y="2604022"/>
            <a:ext cx="326547" cy="238391"/>
          </a:xfrm>
          <a:prstGeom prst="rect">
            <a:avLst/>
          </a:prstGeom>
        </p:spPr>
      </p:pic>
      <p:pic>
        <p:nvPicPr>
          <p:cNvPr id="257" name="Picture 256">
            <a:extLst>
              <a:ext uri="{FF2B5EF4-FFF2-40B4-BE49-F238E27FC236}">
                <a16:creationId xmlns:a16="http://schemas.microsoft.com/office/drawing/2014/main" id="{473D7A27-2784-4D26-069C-D053167ED2C2}"/>
              </a:ext>
            </a:extLst>
          </p:cNvPr>
          <p:cNvPicPr>
            <a:picLocks noChangeAspect="1"/>
          </p:cNvPicPr>
          <p:nvPr/>
        </p:nvPicPr>
        <p:blipFill>
          <a:blip r:embed="rId5"/>
          <a:stretch>
            <a:fillRect/>
          </a:stretch>
        </p:blipFill>
        <p:spPr>
          <a:xfrm>
            <a:off x="7066614" y="2575331"/>
            <a:ext cx="296572" cy="29657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139"/>
        <p:cNvGrpSpPr/>
        <p:nvPr/>
      </p:nvGrpSpPr>
      <p:grpSpPr>
        <a:xfrm>
          <a:off x="0" y="0"/>
          <a:ext cx="0" cy="0"/>
          <a:chOff x="0" y="0"/>
          <a:chExt cx="0" cy="0"/>
        </a:xfrm>
      </p:grpSpPr>
      <p:sp>
        <p:nvSpPr>
          <p:cNvPr id="140" name="Google Shape;140;p29"/>
          <p:cNvSpPr txBox="1"/>
          <p:nvPr/>
        </p:nvSpPr>
        <p:spPr>
          <a:xfrm>
            <a:off x="152400" y="152400"/>
            <a:ext cx="9144000" cy="430857"/>
          </a:xfrm>
          <a:prstGeom prst="rect">
            <a:avLst/>
          </a:prstGeom>
          <a:noFill/>
          <a:ln>
            <a:noFill/>
          </a:ln>
        </p:spPr>
        <p:txBody>
          <a:bodyPr spcFirstLastPara="1" wrap="square" lIns="91425" tIns="91425" rIns="91425" bIns="91425" anchor="t" anchorCtr="0">
            <a:spAutoFit/>
          </a:bodyPr>
          <a:lstStyle/>
          <a:p>
            <a:r>
              <a:rPr lang="en" sz="1600" b="1" dirty="0">
                <a:solidFill>
                  <a:schemeClr val="tx1"/>
                </a:solidFill>
                <a:latin typeface="Fira Sans Extra Condensed SemiBold"/>
                <a:sym typeface="Fira Sans Extra Condensed SemiBold"/>
              </a:rPr>
              <a:t>MetaBlock App</a:t>
            </a:r>
            <a:endParaRPr lang="id-ID" sz="1000" b="1" dirty="0">
              <a:solidFill>
                <a:schemeClr val="tx1"/>
              </a:solidFill>
            </a:endParaRPr>
          </a:p>
        </p:txBody>
      </p:sp>
      <p:pic>
        <p:nvPicPr>
          <p:cNvPr id="3" name="Picture 2">
            <a:extLst>
              <a:ext uri="{FF2B5EF4-FFF2-40B4-BE49-F238E27FC236}">
                <a16:creationId xmlns:a16="http://schemas.microsoft.com/office/drawing/2014/main" id="{4D073C2D-29AF-D8FC-A8CA-01D9D59DBC6B}"/>
              </a:ext>
            </a:extLst>
          </p:cNvPr>
          <p:cNvPicPr>
            <a:picLocks noChangeAspect="1"/>
          </p:cNvPicPr>
          <p:nvPr/>
        </p:nvPicPr>
        <p:blipFill rotWithShape="1">
          <a:blip r:embed="rId4"/>
          <a:srcRect r="1247"/>
          <a:stretch/>
        </p:blipFill>
        <p:spPr>
          <a:xfrm>
            <a:off x="206001" y="662940"/>
            <a:ext cx="8731998" cy="42005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Shape 146"/>
        <p:cNvGrpSpPr/>
        <p:nvPr/>
      </p:nvGrpSpPr>
      <p:grpSpPr>
        <a:xfrm>
          <a:off x="0" y="0"/>
          <a:ext cx="0" cy="0"/>
          <a:chOff x="0" y="0"/>
          <a:chExt cx="0" cy="0"/>
        </a:xfrm>
      </p:grpSpPr>
      <p:sp>
        <p:nvSpPr>
          <p:cNvPr id="5" name="TextBox 4">
            <a:extLst>
              <a:ext uri="{FF2B5EF4-FFF2-40B4-BE49-F238E27FC236}">
                <a16:creationId xmlns:a16="http://schemas.microsoft.com/office/drawing/2014/main" id="{74AA5396-C30E-28B3-795B-2970B9E06789}"/>
              </a:ext>
            </a:extLst>
          </p:cNvPr>
          <p:cNvSpPr txBox="1"/>
          <p:nvPr/>
        </p:nvSpPr>
        <p:spPr>
          <a:xfrm>
            <a:off x="-19050" y="0"/>
            <a:ext cx="4591050" cy="338554"/>
          </a:xfrm>
          <a:prstGeom prst="rect">
            <a:avLst/>
          </a:prstGeom>
          <a:noFill/>
        </p:spPr>
        <p:txBody>
          <a:bodyPr wrap="square">
            <a:spAutoFit/>
          </a:bodyPr>
          <a:lstStyle/>
          <a:p>
            <a:r>
              <a:rPr kumimoji="0" lang="en" sz="1600" b="1" i="0" u="none" strike="noStrike" kern="0" cap="none" spc="0" normalizeH="0" baseline="0" noProof="0" dirty="0">
                <a:ln>
                  <a:noFill/>
                </a:ln>
                <a:solidFill>
                  <a:schemeClr val="tx1"/>
                </a:solidFill>
                <a:effectLst/>
                <a:uLnTx/>
                <a:uFillTx/>
                <a:latin typeface="Fira Sans Extra Condensed SemiBold"/>
                <a:sym typeface="Fira Sans Extra Condensed SemiBold"/>
              </a:rPr>
              <a:t>DEMO VIDEO</a:t>
            </a:r>
            <a:endParaRPr lang="id-ID" sz="1000" b="1" dirty="0">
              <a:solidFill>
                <a:schemeClr val="tx1"/>
              </a:solidFill>
            </a:endParaRPr>
          </a:p>
        </p:txBody>
      </p:sp>
      <p:sp>
        <p:nvSpPr>
          <p:cNvPr id="6" name="Rectangle 5">
            <a:extLst>
              <a:ext uri="{FF2B5EF4-FFF2-40B4-BE49-F238E27FC236}">
                <a16:creationId xmlns:a16="http://schemas.microsoft.com/office/drawing/2014/main" id="{838778A1-5119-65E3-372A-04AFC7E7CA61}"/>
              </a:ext>
            </a:extLst>
          </p:cNvPr>
          <p:cNvSpPr/>
          <p:nvPr/>
        </p:nvSpPr>
        <p:spPr>
          <a:xfrm>
            <a:off x="353079" y="280801"/>
            <a:ext cx="8437842" cy="4600800"/>
          </a:xfrm>
          <a:prstGeom prst="rect">
            <a:avLst/>
          </a:prstGeom>
          <a:noFill/>
          <a:ln>
            <a:solidFill>
              <a:schemeClr val="tx1"/>
            </a:solidFill>
            <a:prstDash val="dash"/>
          </a:ln>
        </p:spPr>
        <p:style>
          <a:lnRef idx="0">
            <a:scrgbClr r="0" g="0" b="0"/>
          </a:lnRef>
          <a:fillRef idx="0">
            <a:scrgbClr r="0" g="0" b="0"/>
          </a:fillRef>
          <a:effectRef idx="0">
            <a:scrgbClr r="0" g="0" b="0"/>
          </a:effectRef>
          <a:fontRef idx="minor">
            <a:schemeClr val="accent1"/>
          </a:fontRef>
        </p:style>
        <p:txBody>
          <a:bodyPr rtlCol="0" anchor="ctr"/>
          <a:lstStyle/>
          <a:p>
            <a:pPr algn="ctr"/>
            <a:endParaRPr lang="id-ID"/>
          </a:p>
        </p:txBody>
      </p:sp>
      <p:pic>
        <p:nvPicPr>
          <p:cNvPr id="4" name="MetaBlock! — Mozilla Firefox 2022-09-02 01-31-48">
            <a:hlinkClick r:id="" action="ppaction://media"/>
            <a:extLst>
              <a:ext uri="{FF2B5EF4-FFF2-40B4-BE49-F238E27FC236}">
                <a16:creationId xmlns:a16="http://schemas.microsoft.com/office/drawing/2014/main" id="{7A45ABCE-8E4D-6C75-140C-1330807DE7B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40000" y="345601"/>
            <a:ext cx="8064000" cy="4536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5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 b="-1000"/>
          </a:stretch>
        </a:blipFill>
        <a:effectLst/>
      </p:bgPr>
    </p:bg>
    <p:spTree>
      <p:nvGrpSpPr>
        <p:cNvPr id="1" name="Shape 152"/>
        <p:cNvGrpSpPr/>
        <p:nvPr/>
      </p:nvGrpSpPr>
      <p:grpSpPr>
        <a:xfrm>
          <a:off x="0" y="0"/>
          <a:ext cx="0" cy="0"/>
          <a:chOff x="0" y="0"/>
          <a:chExt cx="0" cy="0"/>
        </a:xfrm>
      </p:grpSpPr>
      <p:sp>
        <p:nvSpPr>
          <p:cNvPr id="154" name="Google Shape;154;p31"/>
          <p:cNvSpPr txBox="1"/>
          <p:nvPr/>
        </p:nvSpPr>
        <p:spPr>
          <a:xfrm>
            <a:off x="335280" y="572010"/>
            <a:ext cx="343662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dirty="0">
                <a:highlight>
                  <a:srgbClr val="FCBD24"/>
                </a:highlight>
                <a:latin typeface="Montserrat" panose="02000505000000020004" pitchFamily="2" charset="0"/>
                <a:ea typeface="Calibri"/>
                <a:cs typeface="Calibri"/>
                <a:sym typeface="Calibri"/>
              </a:rPr>
              <a:t>Time is the Biggest Constraint</a:t>
            </a:r>
            <a:endParaRPr sz="1600" b="1" dirty="0">
              <a:highlight>
                <a:srgbClr val="FCBD24"/>
              </a:highlight>
              <a:latin typeface="Montserrat" panose="02000505000000020004" pitchFamily="2" charset="0"/>
              <a:ea typeface="Calibri"/>
              <a:cs typeface="Calibri"/>
              <a:sym typeface="Calibri"/>
            </a:endParaRPr>
          </a:p>
        </p:txBody>
      </p:sp>
      <p:sp>
        <p:nvSpPr>
          <p:cNvPr id="155" name="Google Shape;155;p31"/>
          <p:cNvSpPr txBox="1"/>
          <p:nvPr/>
        </p:nvSpPr>
        <p:spPr>
          <a:xfrm>
            <a:off x="426720" y="1079067"/>
            <a:ext cx="5692140" cy="2962319"/>
          </a:xfrm>
          <a:custGeom>
            <a:avLst/>
            <a:gdLst>
              <a:gd name="connsiteX0" fmla="*/ 0 w 5692140"/>
              <a:gd name="connsiteY0" fmla="*/ 0 h 2962319"/>
              <a:gd name="connsiteX1" fmla="*/ 5692140 w 5692140"/>
              <a:gd name="connsiteY1" fmla="*/ 0 h 2962319"/>
              <a:gd name="connsiteX2" fmla="*/ 5692140 w 5692140"/>
              <a:gd name="connsiteY2" fmla="*/ 2962319 h 2962319"/>
              <a:gd name="connsiteX3" fmla="*/ 0 w 5692140"/>
              <a:gd name="connsiteY3" fmla="*/ 2962319 h 2962319"/>
              <a:gd name="connsiteX4" fmla="*/ 0 w 5692140"/>
              <a:gd name="connsiteY4" fmla="*/ 0 h 2962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92140" h="2962319" extrusionOk="0">
                <a:moveTo>
                  <a:pt x="0" y="0"/>
                </a:moveTo>
                <a:cubicBezTo>
                  <a:pt x="2179783" y="90217"/>
                  <a:pt x="3829592" y="-18931"/>
                  <a:pt x="5692140" y="0"/>
                </a:cubicBezTo>
                <a:cubicBezTo>
                  <a:pt x="5565613" y="488584"/>
                  <a:pt x="5743788" y="2249474"/>
                  <a:pt x="5692140" y="2962319"/>
                </a:cubicBezTo>
                <a:cubicBezTo>
                  <a:pt x="4911275" y="2823186"/>
                  <a:pt x="1281689" y="3032176"/>
                  <a:pt x="0" y="2962319"/>
                </a:cubicBezTo>
                <a:cubicBezTo>
                  <a:pt x="-485" y="2023263"/>
                  <a:pt x="99827" y="676526"/>
                  <a:pt x="0" y="0"/>
                </a:cubicBezTo>
                <a:close/>
              </a:path>
            </a:pathLst>
          </a:custGeom>
          <a:noFill/>
          <a:ln>
            <a:solidFill>
              <a:schemeClr val="tx1"/>
            </a:solidFill>
            <a:prstDash val="lgDash"/>
            <a:extLst>
              <a:ext uri="{C807C97D-BFC1-408E-A445-0C87EB9F89A2}">
                <ask:lineSketchStyleProps xmlns:ask="http://schemas.microsoft.com/office/drawing/2018/sketchyshapes" sd="3255546117">
                  <a:prstGeom prst="rect">
                    <a:avLst/>
                  </a:prstGeom>
                  <ask:type>
                    <ask:lineSketchCurved/>
                  </ask:type>
                </ask:lineSketchStyleProps>
              </a:ext>
            </a:extLst>
          </a:ln>
        </p:spPr>
        <p:txBody>
          <a:bodyPr spcFirstLastPara="1" wrap="square" lIns="91425" tIns="91425" rIns="91425" bIns="91425" anchor="t" anchorCtr="0">
            <a:spAutoFit/>
          </a:bodyPr>
          <a:lstStyle/>
          <a:p>
            <a:pPr marL="457200" lvl="0" indent="-317500" algn="just" rtl="0">
              <a:spcBef>
                <a:spcPts val="300"/>
              </a:spcBef>
              <a:spcAft>
                <a:spcPts val="0"/>
              </a:spcAft>
              <a:buClr>
                <a:schemeClr val="dk1"/>
              </a:buClr>
              <a:buSzPts val="1400"/>
              <a:buFont typeface="Calibri"/>
              <a:buAutoNum type="arabicPeriod"/>
            </a:pPr>
            <a:r>
              <a:rPr lang="en" dirty="0">
                <a:solidFill>
                  <a:schemeClr val="dk1"/>
                </a:solidFill>
                <a:latin typeface="Montserrat" panose="02000505000000020004" pitchFamily="2" charset="0"/>
                <a:ea typeface="Calibri"/>
                <a:cs typeface="Calibri"/>
                <a:sym typeface="Calibri"/>
              </a:rPr>
              <a:t>Price fluctuation reduces the AI’s ability to make long term prediction</a:t>
            </a:r>
            <a:endParaRPr dirty="0">
              <a:solidFill>
                <a:schemeClr val="dk1"/>
              </a:solidFill>
              <a:latin typeface="Montserrat" panose="02000505000000020004" pitchFamily="2" charset="0"/>
              <a:ea typeface="Calibri"/>
              <a:cs typeface="Calibri"/>
              <a:sym typeface="Calibri"/>
            </a:endParaRPr>
          </a:p>
          <a:p>
            <a:pPr marL="457200" lvl="0" indent="-317500" algn="just" rtl="0">
              <a:spcBef>
                <a:spcPts val="300"/>
              </a:spcBef>
              <a:spcAft>
                <a:spcPts val="0"/>
              </a:spcAft>
              <a:buClr>
                <a:schemeClr val="dk1"/>
              </a:buClr>
              <a:buSzPts val="1400"/>
              <a:buFont typeface="Calibri"/>
              <a:buAutoNum type="arabicPeriod"/>
            </a:pPr>
            <a:r>
              <a:rPr lang="en" dirty="0">
                <a:solidFill>
                  <a:schemeClr val="dk1"/>
                </a:solidFill>
                <a:latin typeface="Montserrat" panose="02000505000000020004" pitchFamily="2" charset="0"/>
                <a:ea typeface="Calibri"/>
                <a:cs typeface="Calibri"/>
                <a:sym typeface="Calibri"/>
              </a:rPr>
              <a:t>Crypto asset is in the winter period with majority of the tokens’ price decreasing by 90%</a:t>
            </a:r>
            <a:endParaRPr dirty="0">
              <a:solidFill>
                <a:schemeClr val="dk1"/>
              </a:solidFill>
              <a:latin typeface="Montserrat" panose="02000505000000020004" pitchFamily="2" charset="0"/>
              <a:ea typeface="Calibri"/>
              <a:cs typeface="Calibri"/>
              <a:sym typeface="Calibri"/>
            </a:endParaRPr>
          </a:p>
          <a:p>
            <a:pPr marL="457200" lvl="0" indent="-317500" algn="just" rtl="0">
              <a:spcBef>
                <a:spcPts val="300"/>
              </a:spcBef>
              <a:spcAft>
                <a:spcPts val="0"/>
              </a:spcAft>
              <a:buClr>
                <a:schemeClr val="dk1"/>
              </a:buClr>
              <a:buSzPts val="1400"/>
              <a:buFont typeface="Calibri"/>
              <a:buAutoNum type="arabicPeriod"/>
            </a:pPr>
            <a:r>
              <a:rPr lang="en" dirty="0">
                <a:solidFill>
                  <a:schemeClr val="dk1"/>
                </a:solidFill>
                <a:latin typeface="Montserrat" panose="02000505000000020004" pitchFamily="2" charset="0"/>
                <a:ea typeface="Calibri"/>
                <a:cs typeface="Calibri"/>
                <a:sym typeface="Calibri"/>
              </a:rPr>
              <a:t>Factors affecting risk of crypto assets are not well documented since they are new asset classes that have been around for just a few years. As such, standard deviation is used</a:t>
            </a:r>
          </a:p>
          <a:p>
            <a:pPr marL="139700" lvl="0" indent="309563" algn="just" rtl="0">
              <a:spcBef>
                <a:spcPts val="300"/>
              </a:spcBef>
              <a:spcAft>
                <a:spcPts val="0"/>
              </a:spcAft>
              <a:buClr>
                <a:schemeClr val="dk1"/>
              </a:buClr>
              <a:buSzPts val="1400"/>
            </a:pPr>
            <a:r>
              <a:rPr lang="id-ID" sz="900" u="sng" dirty="0">
                <a:solidFill>
                  <a:schemeClr val="hlink"/>
                </a:solidFill>
                <a:latin typeface="Montserrat" panose="02000505000000020004" pitchFamily="2" charset="0"/>
                <a:ea typeface="Calibri"/>
                <a:cs typeface="Calibri"/>
                <a:sym typeface="Calibri"/>
                <a:hlinkClick r:id="rId4"/>
              </a:rPr>
              <a:t>https://www.sciencedirect.com/science/article/abs/pii/S1057521920302477</a:t>
            </a:r>
            <a:endParaRPr lang="en-US" sz="900" dirty="0">
              <a:solidFill>
                <a:schemeClr val="dk1"/>
              </a:solidFill>
              <a:latin typeface="Montserrat" panose="02000505000000020004" pitchFamily="2" charset="0"/>
              <a:ea typeface="Calibri"/>
              <a:cs typeface="Calibri"/>
              <a:sym typeface="Calibri"/>
            </a:endParaRPr>
          </a:p>
          <a:p>
            <a:pPr marL="482600" lvl="0" indent="-342900" algn="just" rtl="0">
              <a:spcBef>
                <a:spcPts val="300"/>
              </a:spcBef>
              <a:spcAft>
                <a:spcPts val="0"/>
              </a:spcAft>
              <a:buClr>
                <a:schemeClr val="dk1"/>
              </a:buClr>
              <a:buSzPts val="1400"/>
              <a:buFont typeface="+mj-lt"/>
              <a:buAutoNum type="arabicPeriod" startAt="4"/>
            </a:pPr>
            <a:r>
              <a:rPr lang="en-US" dirty="0">
                <a:solidFill>
                  <a:schemeClr val="dk1"/>
                </a:solidFill>
                <a:latin typeface="Montserrat" panose="02000505000000020004" pitchFamily="2" charset="0"/>
                <a:ea typeface="Calibri"/>
                <a:cs typeface="Calibri"/>
                <a:sym typeface="Calibri"/>
              </a:rPr>
              <a:t>Pricing for API for real time market information is high</a:t>
            </a:r>
          </a:p>
          <a:p>
            <a:pPr marL="482600" indent="-342900" algn="just">
              <a:spcBef>
                <a:spcPts val="300"/>
              </a:spcBef>
              <a:buClr>
                <a:schemeClr val="dk1"/>
              </a:buClr>
              <a:buSzPts val="1400"/>
              <a:buFont typeface="+mj-lt"/>
              <a:buAutoNum type="arabicPeriod" startAt="4"/>
            </a:pPr>
            <a:r>
              <a:rPr lang="en-US" dirty="0">
                <a:solidFill>
                  <a:schemeClr val="dk1"/>
                </a:solidFill>
                <a:latin typeface="Montserrat" panose="02000505000000020004" pitchFamily="2" charset="0"/>
                <a:ea typeface="Calibri"/>
                <a:cs typeface="Calibri"/>
                <a:sym typeface="Calibri"/>
              </a:rPr>
              <a:t>We will add more functionality with more time</a:t>
            </a:r>
          </a:p>
          <a:p>
            <a:pPr marL="482600" lvl="0" indent="-342900" algn="just" rtl="0">
              <a:spcBef>
                <a:spcPts val="300"/>
              </a:spcBef>
              <a:spcAft>
                <a:spcPts val="0"/>
              </a:spcAft>
              <a:buClr>
                <a:schemeClr val="dk1"/>
              </a:buClr>
              <a:buSzPts val="1400"/>
              <a:buFont typeface="+mj-lt"/>
              <a:buAutoNum type="arabicPeriod" startAt="4"/>
            </a:pPr>
            <a:endParaRPr lang="en-US" dirty="0">
              <a:solidFill>
                <a:schemeClr val="dk1"/>
              </a:solidFill>
              <a:latin typeface="Montserrat" panose="02000505000000020004" pitchFamily="2" charset="0"/>
              <a:ea typeface="Calibri"/>
              <a:cs typeface="Calibri"/>
              <a:sym typeface="Calibri"/>
            </a:endParaRPr>
          </a:p>
        </p:txBody>
      </p:sp>
      <p:sp>
        <p:nvSpPr>
          <p:cNvPr id="3" name="TextBox 2">
            <a:extLst>
              <a:ext uri="{FF2B5EF4-FFF2-40B4-BE49-F238E27FC236}">
                <a16:creationId xmlns:a16="http://schemas.microsoft.com/office/drawing/2014/main" id="{25CD20E6-9984-B91B-E508-3308B276C87A}"/>
              </a:ext>
            </a:extLst>
          </p:cNvPr>
          <p:cNvSpPr txBox="1"/>
          <p:nvPr/>
        </p:nvSpPr>
        <p:spPr>
          <a:xfrm>
            <a:off x="105032" y="15089"/>
            <a:ext cx="4591050" cy="646331"/>
          </a:xfrm>
          <a:prstGeom prst="rect">
            <a:avLst/>
          </a:prstGeom>
          <a:noFill/>
        </p:spPr>
        <p:txBody>
          <a:bodyPr wrap="square">
            <a:spAutoFit/>
          </a:bodyPr>
          <a:lstStyle/>
          <a:p>
            <a:r>
              <a:rPr kumimoji="0" lang="id-ID" sz="3600" b="1" i="0" u="none" strike="noStrike" kern="0" cap="none" spc="0" normalizeH="0" baseline="0" noProof="0" dirty="0">
                <a:ln>
                  <a:noFill/>
                </a:ln>
                <a:solidFill>
                  <a:schemeClr val="tx1"/>
                </a:solidFill>
                <a:effectLst/>
                <a:uLnTx/>
                <a:uFillTx/>
                <a:latin typeface="Fira Sans Extra Condensed SemiBold"/>
                <a:sym typeface="Fira Sans Extra Condensed SemiBold"/>
              </a:rPr>
              <a:t>CHALLENGES</a:t>
            </a:r>
          </a:p>
        </p:txBody>
      </p:sp>
      <p:pic>
        <p:nvPicPr>
          <p:cNvPr id="7" name="Picture 6">
            <a:extLst>
              <a:ext uri="{FF2B5EF4-FFF2-40B4-BE49-F238E27FC236}">
                <a16:creationId xmlns:a16="http://schemas.microsoft.com/office/drawing/2014/main" id="{3BC32275-25A0-CE12-EB20-0A7DC991D9A0}"/>
              </a:ext>
            </a:extLst>
          </p:cNvPr>
          <p:cNvPicPr>
            <a:picLocks noChangeAspect="1"/>
          </p:cNvPicPr>
          <p:nvPr/>
        </p:nvPicPr>
        <p:blipFill rotWithShape="1">
          <a:blip r:embed="rId5"/>
          <a:srcRect t="23749"/>
          <a:stretch/>
        </p:blipFill>
        <p:spPr>
          <a:xfrm>
            <a:off x="5415280" y="1206294"/>
            <a:ext cx="5143500" cy="392196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160"/>
        <p:cNvGrpSpPr/>
        <p:nvPr/>
      </p:nvGrpSpPr>
      <p:grpSpPr>
        <a:xfrm>
          <a:off x="0" y="0"/>
          <a:ext cx="0" cy="0"/>
          <a:chOff x="0" y="0"/>
          <a:chExt cx="0" cy="0"/>
        </a:xfrm>
      </p:grpSpPr>
      <p:sp>
        <p:nvSpPr>
          <p:cNvPr id="162" name="Google Shape;162;p32"/>
          <p:cNvSpPr txBox="1"/>
          <p:nvPr/>
        </p:nvSpPr>
        <p:spPr>
          <a:xfrm>
            <a:off x="3464561" y="542639"/>
            <a:ext cx="91440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dirty="0">
                <a:solidFill>
                  <a:schemeClr val="dk1"/>
                </a:solidFill>
                <a:highlight>
                  <a:srgbClr val="800000"/>
                </a:highlight>
                <a:latin typeface="Montserrat" panose="02000505000000020004" pitchFamily="2" charset="0"/>
                <a:ea typeface="Calibri"/>
                <a:cs typeface="Calibri"/>
                <a:sym typeface="Calibri"/>
              </a:rPr>
              <a:t>Model is relatively performant</a:t>
            </a:r>
            <a:endParaRPr sz="1600" b="1" dirty="0">
              <a:solidFill>
                <a:schemeClr val="dk1"/>
              </a:solidFill>
              <a:highlight>
                <a:srgbClr val="800000"/>
              </a:highlight>
              <a:latin typeface="Montserrat" panose="02000505000000020004" pitchFamily="2" charset="0"/>
              <a:ea typeface="Calibri"/>
              <a:cs typeface="Calibri"/>
              <a:sym typeface="Calibri"/>
            </a:endParaRPr>
          </a:p>
        </p:txBody>
      </p:sp>
      <p:pic>
        <p:nvPicPr>
          <p:cNvPr id="3" name="Picture 2">
            <a:extLst>
              <a:ext uri="{FF2B5EF4-FFF2-40B4-BE49-F238E27FC236}">
                <a16:creationId xmlns:a16="http://schemas.microsoft.com/office/drawing/2014/main" id="{4187FB88-EB32-F426-0836-E031D796E679}"/>
              </a:ext>
            </a:extLst>
          </p:cNvPr>
          <p:cNvPicPr>
            <a:picLocks noChangeAspect="1"/>
          </p:cNvPicPr>
          <p:nvPr/>
        </p:nvPicPr>
        <p:blipFill>
          <a:blip r:embed="rId4"/>
          <a:stretch>
            <a:fillRect/>
          </a:stretch>
        </p:blipFill>
        <p:spPr>
          <a:xfrm>
            <a:off x="0" y="0"/>
            <a:ext cx="2244456" cy="1516378"/>
          </a:xfrm>
          <a:prstGeom prst="rect">
            <a:avLst/>
          </a:prstGeom>
        </p:spPr>
      </p:pic>
      <p:sp>
        <p:nvSpPr>
          <p:cNvPr id="5" name="Google Shape;118;p27">
            <a:extLst>
              <a:ext uri="{FF2B5EF4-FFF2-40B4-BE49-F238E27FC236}">
                <a16:creationId xmlns:a16="http://schemas.microsoft.com/office/drawing/2014/main" id="{69AA15BA-1104-3E32-8677-462D55E771BA}"/>
              </a:ext>
            </a:extLst>
          </p:cNvPr>
          <p:cNvSpPr txBox="1"/>
          <p:nvPr/>
        </p:nvSpPr>
        <p:spPr>
          <a:xfrm>
            <a:off x="3464561" y="1015364"/>
            <a:ext cx="5327014" cy="2238877"/>
          </a:xfrm>
          <a:prstGeom prst="flowChartAlternateProcess">
            <a:avLst/>
          </a:prstGeom>
          <a:solidFill>
            <a:schemeClr val="lt1">
              <a:alpha val="86000"/>
            </a:schemeClr>
          </a:solidFill>
          <a:ln>
            <a:solidFill>
              <a:schemeClr val="tx1"/>
            </a:solidFill>
            <a:headEnd type="none" w="med" len="med"/>
            <a:tailEnd type="none" w="med" len="med"/>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t" anchorCtr="0">
            <a:spAutoFit/>
          </a:bodyPr>
          <a:lstStyle/>
          <a:p>
            <a:pPr marL="360000" lvl="0" indent="-317500" algn="just" rtl="0">
              <a:spcBef>
                <a:spcPts val="300"/>
              </a:spcBef>
              <a:spcAft>
                <a:spcPts val="0"/>
              </a:spcAft>
              <a:buClr>
                <a:schemeClr val="dk1"/>
              </a:buClr>
              <a:buSzPts val="1400"/>
              <a:buFont typeface="Calibri"/>
              <a:buAutoNum type="arabicPeriod"/>
            </a:pPr>
            <a:r>
              <a:rPr lang="en-US" sz="1600" dirty="0">
                <a:solidFill>
                  <a:schemeClr val="dk1"/>
                </a:solidFill>
                <a:latin typeface="Montserrat" panose="02000505000000020004" pitchFamily="2" charset="0"/>
                <a:ea typeface="Calibri"/>
                <a:cs typeface="Calibri"/>
                <a:sym typeface="Calibri"/>
              </a:rPr>
              <a:t>LSTM is proven to work on time series data, even though price fluctuated widely</a:t>
            </a:r>
          </a:p>
          <a:p>
            <a:pPr marL="360000" lvl="0" indent="-317500" algn="just" rtl="0">
              <a:spcBef>
                <a:spcPts val="300"/>
              </a:spcBef>
              <a:spcAft>
                <a:spcPts val="0"/>
              </a:spcAft>
              <a:buClr>
                <a:schemeClr val="dk1"/>
              </a:buClr>
              <a:buSzPts val="1400"/>
              <a:buFont typeface="Calibri"/>
              <a:buAutoNum type="arabicPeriod"/>
            </a:pPr>
            <a:r>
              <a:rPr lang="en-US" sz="1600" dirty="0">
                <a:solidFill>
                  <a:schemeClr val="dk1"/>
                </a:solidFill>
                <a:latin typeface="Montserrat" panose="02000505000000020004" pitchFamily="2" charset="0"/>
                <a:ea typeface="Calibri"/>
                <a:cs typeface="Calibri"/>
                <a:sym typeface="Calibri"/>
              </a:rPr>
              <a:t>Model can predict </a:t>
            </a:r>
            <a:r>
              <a:rPr lang="en-US" sz="1600" dirty="0">
                <a:solidFill>
                  <a:schemeClr val="dk1"/>
                </a:solidFill>
                <a:highlight>
                  <a:srgbClr val="800000"/>
                </a:highlight>
                <a:latin typeface="Montserrat" panose="02000505000000020004" pitchFamily="2" charset="0"/>
                <a:ea typeface="Calibri"/>
                <a:cs typeface="Calibri"/>
                <a:sym typeface="Calibri"/>
              </a:rPr>
              <a:t>Short </a:t>
            </a:r>
            <a:r>
              <a:rPr lang="en-US" sz="1600" dirty="0">
                <a:highlight>
                  <a:srgbClr val="800000"/>
                </a:highlight>
                <a:latin typeface="Montserrat" panose="02000505000000020004" pitchFamily="2" charset="0"/>
                <a:ea typeface="Calibri"/>
                <a:cs typeface="Calibri"/>
                <a:sym typeface="Calibri"/>
              </a:rPr>
              <a:t>T</a:t>
            </a:r>
            <a:r>
              <a:rPr lang="en-US" sz="1600" dirty="0">
                <a:solidFill>
                  <a:schemeClr val="dk1"/>
                </a:solidFill>
                <a:highlight>
                  <a:srgbClr val="800000"/>
                </a:highlight>
                <a:latin typeface="Montserrat" panose="02000505000000020004" pitchFamily="2" charset="0"/>
                <a:ea typeface="Calibri"/>
                <a:cs typeface="Calibri"/>
                <a:sym typeface="Calibri"/>
              </a:rPr>
              <a:t>erm</a:t>
            </a:r>
            <a:r>
              <a:rPr lang="en-US" sz="1600" dirty="0">
                <a:solidFill>
                  <a:schemeClr val="dk1"/>
                </a:solidFill>
                <a:latin typeface="Montserrat" panose="02000505000000020004" pitchFamily="2" charset="0"/>
                <a:ea typeface="Calibri"/>
                <a:cs typeface="Calibri"/>
                <a:sym typeface="Calibri"/>
              </a:rPr>
              <a:t> future price well</a:t>
            </a:r>
          </a:p>
          <a:p>
            <a:pPr marL="360000" lvl="0" indent="-317500" algn="just" rtl="0">
              <a:spcBef>
                <a:spcPts val="300"/>
              </a:spcBef>
              <a:spcAft>
                <a:spcPts val="0"/>
              </a:spcAft>
              <a:buClr>
                <a:schemeClr val="dk1"/>
              </a:buClr>
              <a:buSzPts val="1400"/>
              <a:buFont typeface="Calibri"/>
              <a:buAutoNum type="arabicPeriod"/>
            </a:pPr>
            <a:r>
              <a:rPr lang="en-US" sz="1600" dirty="0">
                <a:solidFill>
                  <a:schemeClr val="dk1"/>
                </a:solidFill>
                <a:latin typeface="Montserrat" panose="02000505000000020004" pitchFamily="2" charset="0"/>
                <a:ea typeface="Calibri"/>
                <a:cs typeface="Calibri"/>
                <a:sym typeface="Calibri"/>
              </a:rPr>
              <a:t>We are successful in incorporating new technology that we have not learned before, in short amount of time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68"/>
        <p:cNvGrpSpPr/>
        <p:nvPr/>
      </p:nvGrpSpPr>
      <p:grpSpPr>
        <a:xfrm>
          <a:off x="0" y="0"/>
          <a:ext cx="0" cy="0"/>
          <a:chOff x="0" y="0"/>
          <a:chExt cx="0" cy="0"/>
        </a:xfrm>
      </p:grpSpPr>
      <p:sp>
        <p:nvSpPr>
          <p:cNvPr id="170" name="Google Shape;170;p33"/>
          <p:cNvSpPr txBox="1"/>
          <p:nvPr/>
        </p:nvSpPr>
        <p:spPr>
          <a:xfrm>
            <a:off x="600075" y="665582"/>
            <a:ext cx="9144000"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solidFill>
                  <a:schemeClr val="dk1"/>
                </a:solidFill>
                <a:latin typeface="Calibri"/>
                <a:ea typeface="Calibri"/>
                <a:cs typeface="Calibri"/>
                <a:sym typeface="Calibri"/>
              </a:rPr>
              <a:t>End-to-end trading bot may be developed in the future</a:t>
            </a:r>
            <a:endParaRPr b="1" dirty="0">
              <a:solidFill>
                <a:schemeClr val="dk1"/>
              </a:solidFill>
              <a:latin typeface="Calibri"/>
              <a:ea typeface="Calibri"/>
              <a:cs typeface="Calibri"/>
              <a:sym typeface="Calibri"/>
            </a:endParaRPr>
          </a:p>
        </p:txBody>
      </p:sp>
      <p:sp>
        <p:nvSpPr>
          <p:cNvPr id="3" name="TextBox 2">
            <a:extLst>
              <a:ext uri="{FF2B5EF4-FFF2-40B4-BE49-F238E27FC236}">
                <a16:creationId xmlns:a16="http://schemas.microsoft.com/office/drawing/2014/main" id="{C1BE542C-96CA-58AA-2902-D246F9BE9886}"/>
              </a:ext>
            </a:extLst>
          </p:cNvPr>
          <p:cNvSpPr txBox="1"/>
          <p:nvPr/>
        </p:nvSpPr>
        <p:spPr>
          <a:xfrm>
            <a:off x="133607" y="157736"/>
            <a:ext cx="4591050" cy="707886"/>
          </a:xfrm>
          <a:prstGeom prst="rect">
            <a:avLst/>
          </a:prstGeom>
          <a:noFill/>
        </p:spPr>
        <p:txBody>
          <a:bodyPr wrap="square">
            <a:spAutoFit/>
          </a:bodyPr>
          <a:lstStyle/>
          <a:p>
            <a:r>
              <a:rPr kumimoji="0" lang="id-ID" sz="4000" b="1" i="0" u="none" strike="noStrike" kern="0" cap="none" spc="0" normalizeH="0" baseline="0" noProof="0" dirty="0">
                <a:ln>
                  <a:noFill/>
                </a:ln>
                <a:solidFill>
                  <a:schemeClr val="tx1"/>
                </a:solidFill>
                <a:effectLst/>
                <a:uLnTx/>
                <a:uFillTx/>
                <a:latin typeface="Fira Sans Extra Condensed SemiBold"/>
                <a:sym typeface="Fira Sans Extra Condensed SemiBold"/>
              </a:rPr>
              <a:t>STRETCH GOAL</a:t>
            </a:r>
          </a:p>
        </p:txBody>
      </p:sp>
      <p:sp>
        <p:nvSpPr>
          <p:cNvPr id="5" name="Google Shape;155;p31">
            <a:extLst>
              <a:ext uri="{FF2B5EF4-FFF2-40B4-BE49-F238E27FC236}">
                <a16:creationId xmlns:a16="http://schemas.microsoft.com/office/drawing/2014/main" id="{AFD447D3-87CF-28D2-5D29-92415D20AAB5}"/>
              </a:ext>
            </a:extLst>
          </p:cNvPr>
          <p:cNvSpPr txBox="1"/>
          <p:nvPr/>
        </p:nvSpPr>
        <p:spPr>
          <a:xfrm>
            <a:off x="1033463" y="1149615"/>
            <a:ext cx="7077074" cy="3519395"/>
          </a:xfrm>
          <a:custGeom>
            <a:avLst/>
            <a:gdLst>
              <a:gd name="connsiteX0" fmla="*/ 0 w 7077074"/>
              <a:gd name="connsiteY0" fmla="*/ 0 h 3519395"/>
              <a:gd name="connsiteX1" fmla="*/ 7077074 w 7077074"/>
              <a:gd name="connsiteY1" fmla="*/ 0 h 3519395"/>
              <a:gd name="connsiteX2" fmla="*/ 7077074 w 7077074"/>
              <a:gd name="connsiteY2" fmla="*/ 3519395 h 3519395"/>
              <a:gd name="connsiteX3" fmla="*/ 0 w 7077074"/>
              <a:gd name="connsiteY3" fmla="*/ 3519395 h 3519395"/>
              <a:gd name="connsiteX4" fmla="*/ 0 w 7077074"/>
              <a:gd name="connsiteY4" fmla="*/ 0 h 3519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77074" h="3519395" fill="none" extrusionOk="0">
                <a:moveTo>
                  <a:pt x="0" y="0"/>
                </a:moveTo>
                <a:cubicBezTo>
                  <a:pt x="3063674" y="-166915"/>
                  <a:pt x="3777949" y="-144136"/>
                  <a:pt x="7077074" y="0"/>
                </a:cubicBezTo>
                <a:cubicBezTo>
                  <a:pt x="7147081" y="596552"/>
                  <a:pt x="6965423" y="2112575"/>
                  <a:pt x="7077074" y="3519395"/>
                </a:cubicBezTo>
                <a:cubicBezTo>
                  <a:pt x="5860124" y="3680054"/>
                  <a:pt x="2693470" y="3593692"/>
                  <a:pt x="0" y="3519395"/>
                </a:cubicBezTo>
                <a:cubicBezTo>
                  <a:pt x="-123432" y="1768254"/>
                  <a:pt x="-15322" y="383917"/>
                  <a:pt x="0" y="0"/>
                </a:cubicBezTo>
                <a:close/>
              </a:path>
              <a:path w="7077074" h="3519395" stroke="0" extrusionOk="0">
                <a:moveTo>
                  <a:pt x="0" y="0"/>
                </a:moveTo>
                <a:cubicBezTo>
                  <a:pt x="1920640" y="90217"/>
                  <a:pt x="3599341" y="-18931"/>
                  <a:pt x="7077074" y="0"/>
                </a:cubicBezTo>
                <a:cubicBezTo>
                  <a:pt x="6950547" y="793438"/>
                  <a:pt x="7128722" y="1840018"/>
                  <a:pt x="7077074" y="3519395"/>
                </a:cubicBezTo>
                <a:cubicBezTo>
                  <a:pt x="4723924" y="3380262"/>
                  <a:pt x="1900023" y="3589252"/>
                  <a:pt x="0" y="3519395"/>
                </a:cubicBezTo>
                <a:cubicBezTo>
                  <a:pt x="-485" y="2640138"/>
                  <a:pt x="99827" y="1649333"/>
                  <a:pt x="0" y="0"/>
                </a:cubicBezTo>
                <a:close/>
              </a:path>
            </a:pathLst>
          </a:custGeom>
          <a:solidFill>
            <a:schemeClr val="bg1">
              <a:alpha val="57000"/>
            </a:schemeClr>
          </a:solidFill>
          <a:ln>
            <a:solidFill>
              <a:schemeClr val="tx1"/>
            </a:solidFill>
            <a:prstDash val="lgDash"/>
            <a:extLst>
              <a:ext uri="{C807C97D-BFC1-408E-A445-0C87EB9F89A2}">
                <ask:lineSketchStyleProps xmlns:ask="http://schemas.microsoft.com/office/drawing/2018/sketchyshapes" sd="3255546117">
                  <a:prstGeom prst="rect">
                    <a:avLst/>
                  </a:prstGeom>
                  <ask:type>
                    <ask:lineSketchCurved/>
                  </ask:type>
                </ask:lineSketchStyleProps>
              </a:ext>
            </a:extLst>
          </a:ln>
        </p:spPr>
        <p:txBody>
          <a:bodyPr spcFirstLastPara="1" wrap="square" lIns="91425" tIns="91425" rIns="91425" bIns="91425" anchor="t" anchorCtr="0">
            <a:spAutoFit/>
          </a:bodyPr>
          <a:lstStyle/>
          <a:p>
            <a:pPr marL="0" marR="38100" lvl="0" indent="0" algn="just" rtl="0">
              <a:lnSpc>
                <a:spcPct val="128571"/>
              </a:lnSpc>
              <a:spcBef>
                <a:spcPts val="0"/>
              </a:spcBef>
              <a:spcAft>
                <a:spcPts val="0"/>
              </a:spcAft>
              <a:buNone/>
            </a:pPr>
            <a:r>
              <a:rPr lang="en-US" dirty="0">
                <a:solidFill>
                  <a:schemeClr val="tx1"/>
                </a:solidFill>
                <a:highlight>
                  <a:srgbClr val="000000"/>
                </a:highlight>
                <a:latin typeface="Montserrat" panose="02000505000000020004" pitchFamily="2" charset="0"/>
                <a:ea typeface="Calibri"/>
                <a:cs typeface="Calibri"/>
                <a:sym typeface="Calibri"/>
              </a:rPr>
              <a:t>Future product roadmap includes: </a:t>
            </a:r>
          </a:p>
          <a:p>
            <a:pPr marL="457200" marR="38100" lvl="0" indent="-317500" algn="just" rtl="0">
              <a:lnSpc>
                <a:spcPct val="128571"/>
              </a:lnSpc>
              <a:spcBef>
                <a:spcPts val="0"/>
              </a:spcBef>
              <a:spcAft>
                <a:spcPts val="0"/>
              </a:spcAft>
              <a:buClr>
                <a:srgbClr val="E8EAED"/>
              </a:buClr>
              <a:buSzPts val="1400"/>
              <a:buFont typeface="Calibri"/>
              <a:buAutoNum type="arabicPeriod"/>
            </a:pPr>
            <a:r>
              <a:rPr lang="en-US" dirty="0">
                <a:solidFill>
                  <a:schemeClr val="tx1"/>
                </a:solidFill>
                <a:highlight>
                  <a:srgbClr val="000000"/>
                </a:highlight>
                <a:latin typeface="Montserrat" panose="02000505000000020004" pitchFamily="2" charset="0"/>
                <a:ea typeface="Calibri"/>
                <a:cs typeface="Calibri"/>
                <a:sym typeface="Calibri"/>
              </a:rPr>
              <a:t>Automatic execution of asset purchase or sell-off, by connecting to </a:t>
            </a:r>
            <a:r>
              <a:rPr lang="en-US" dirty="0" err="1">
                <a:solidFill>
                  <a:schemeClr val="tx1"/>
                </a:solidFill>
                <a:highlight>
                  <a:srgbClr val="000000"/>
                </a:highlight>
                <a:latin typeface="Montserrat" panose="02000505000000020004" pitchFamily="2" charset="0"/>
                <a:ea typeface="Calibri"/>
                <a:cs typeface="Calibri"/>
                <a:sym typeface="Calibri"/>
              </a:rPr>
              <a:t>Binance</a:t>
            </a:r>
            <a:r>
              <a:rPr lang="en-US" dirty="0">
                <a:solidFill>
                  <a:schemeClr val="tx1"/>
                </a:solidFill>
                <a:highlight>
                  <a:srgbClr val="000000"/>
                </a:highlight>
                <a:latin typeface="Montserrat" panose="02000505000000020004" pitchFamily="2" charset="0"/>
                <a:ea typeface="Calibri"/>
                <a:cs typeface="Calibri"/>
                <a:sym typeface="Calibri"/>
              </a:rPr>
              <a:t> API</a:t>
            </a:r>
          </a:p>
          <a:p>
            <a:pPr marL="457200" marR="38100" lvl="0" indent="-317500" algn="just" rtl="0">
              <a:lnSpc>
                <a:spcPct val="128571"/>
              </a:lnSpc>
              <a:spcBef>
                <a:spcPts val="0"/>
              </a:spcBef>
              <a:spcAft>
                <a:spcPts val="0"/>
              </a:spcAft>
              <a:buClr>
                <a:srgbClr val="E8EAED"/>
              </a:buClr>
              <a:buSzPts val="1400"/>
              <a:buFont typeface="Calibri"/>
              <a:buAutoNum type="arabicPeriod"/>
            </a:pPr>
            <a:r>
              <a:rPr lang="en-US" dirty="0">
                <a:solidFill>
                  <a:schemeClr val="tx1"/>
                </a:solidFill>
                <a:highlight>
                  <a:srgbClr val="000000"/>
                </a:highlight>
                <a:latin typeface="Montserrat" panose="02000505000000020004" pitchFamily="2" charset="0"/>
                <a:ea typeface="Calibri"/>
                <a:cs typeface="Calibri"/>
                <a:sym typeface="Calibri"/>
              </a:rPr>
              <a:t>Periodic web scraping of news related to crypto assets, which may become a feature for the price prediction model </a:t>
            </a:r>
          </a:p>
          <a:p>
            <a:pPr marL="457200" marR="38100" lvl="0" indent="-317500" algn="just" rtl="0">
              <a:lnSpc>
                <a:spcPct val="128571"/>
              </a:lnSpc>
              <a:spcBef>
                <a:spcPts val="0"/>
              </a:spcBef>
              <a:spcAft>
                <a:spcPts val="0"/>
              </a:spcAft>
              <a:buClr>
                <a:srgbClr val="E8EAED"/>
              </a:buClr>
              <a:buSzPts val="1400"/>
              <a:buFont typeface="Calibri"/>
              <a:buAutoNum type="arabicPeriod"/>
            </a:pPr>
            <a:r>
              <a:rPr lang="en-US" dirty="0">
                <a:solidFill>
                  <a:schemeClr val="tx1"/>
                </a:solidFill>
                <a:highlight>
                  <a:srgbClr val="000000"/>
                </a:highlight>
                <a:latin typeface="Montserrat" panose="02000505000000020004" pitchFamily="2" charset="0"/>
                <a:ea typeface="Calibri"/>
                <a:cs typeface="Calibri"/>
                <a:sym typeface="Calibri"/>
              </a:rPr>
              <a:t>Include more token types - tokens in layer 1 and 2 protocols and NFT</a:t>
            </a:r>
          </a:p>
          <a:p>
            <a:pPr marL="457200" marR="38100" lvl="0" indent="-317500" algn="just" rtl="0">
              <a:lnSpc>
                <a:spcPct val="128571"/>
              </a:lnSpc>
              <a:spcBef>
                <a:spcPts val="0"/>
              </a:spcBef>
              <a:spcAft>
                <a:spcPts val="0"/>
              </a:spcAft>
              <a:buClr>
                <a:srgbClr val="E8EAED"/>
              </a:buClr>
              <a:buSzPts val="1400"/>
              <a:buFont typeface="Calibri"/>
              <a:buAutoNum type="arabicPeriod"/>
            </a:pPr>
            <a:r>
              <a:rPr lang="en-US" dirty="0">
                <a:solidFill>
                  <a:schemeClr val="tx1"/>
                </a:solidFill>
                <a:highlight>
                  <a:srgbClr val="000000"/>
                </a:highlight>
                <a:latin typeface="Montserrat" panose="02000505000000020004" pitchFamily="2" charset="0"/>
                <a:ea typeface="Calibri"/>
                <a:cs typeface="Calibri"/>
                <a:sym typeface="Calibri"/>
              </a:rPr>
              <a:t>Include </a:t>
            </a:r>
            <a:r>
              <a:rPr lang="en-US" dirty="0" err="1">
                <a:solidFill>
                  <a:schemeClr val="tx1"/>
                </a:solidFill>
                <a:highlight>
                  <a:srgbClr val="000000"/>
                </a:highlight>
                <a:latin typeface="Montserrat" panose="02000505000000020004" pitchFamily="2" charset="0"/>
                <a:ea typeface="Calibri"/>
                <a:cs typeface="Calibri"/>
                <a:sym typeface="Calibri"/>
              </a:rPr>
              <a:t>dApp</a:t>
            </a:r>
            <a:r>
              <a:rPr lang="en-US" dirty="0">
                <a:solidFill>
                  <a:schemeClr val="tx1"/>
                </a:solidFill>
                <a:highlight>
                  <a:srgbClr val="000000"/>
                </a:highlight>
                <a:latin typeface="Montserrat" panose="02000505000000020004" pitchFamily="2" charset="0"/>
                <a:ea typeface="Calibri"/>
                <a:cs typeface="Calibri"/>
                <a:sym typeface="Calibri"/>
              </a:rPr>
              <a:t> (decentralized app) functionality by connecting to blockchain platforms such as Ethereum with Web3.py library</a:t>
            </a:r>
          </a:p>
          <a:p>
            <a:pPr marL="457200" marR="38100" lvl="0" indent="-317500" algn="just" rtl="0">
              <a:lnSpc>
                <a:spcPct val="128571"/>
              </a:lnSpc>
              <a:spcBef>
                <a:spcPts val="0"/>
              </a:spcBef>
              <a:spcAft>
                <a:spcPts val="0"/>
              </a:spcAft>
              <a:buClr>
                <a:srgbClr val="E8EAED"/>
              </a:buClr>
              <a:buSzPts val="1400"/>
              <a:buFont typeface="Calibri"/>
              <a:buAutoNum type="arabicPeriod"/>
            </a:pPr>
            <a:r>
              <a:rPr lang="en-US" dirty="0">
                <a:solidFill>
                  <a:schemeClr val="tx1"/>
                </a:solidFill>
                <a:highlight>
                  <a:srgbClr val="000000"/>
                </a:highlight>
                <a:latin typeface="Montserrat" panose="02000505000000020004" pitchFamily="2" charset="0"/>
                <a:ea typeface="Calibri"/>
                <a:cs typeface="Calibri"/>
                <a:sym typeface="Calibri"/>
              </a:rPr>
              <a:t>Add </a:t>
            </a:r>
            <a:r>
              <a:rPr lang="en-US" dirty="0" err="1">
                <a:solidFill>
                  <a:schemeClr val="tx1"/>
                </a:solidFill>
                <a:highlight>
                  <a:srgbClr val="000000"/>
                </a:highlight>
                <a:latin typeface="Montserrat" panose="02000505000000020004" pitchFamily="2" charset="0"/>
                <a:ea typeface="Calibri"/>
                <a:cs typeface="Calibri"/>
                <a:sym typeface="Calibri"/>
              </a:rPr>
              <a:t>metaversal</a:t>
            </a:r>
            <a:r>
              <a:rPr lang="en-US" dirty="0">
                <a:solidFill>
                  <a:schemeClr val="tx1"/>
                </a:solidFill>
                <a:highlight>
                  <a:srgbClr val="000000"/>
                </a:highlight>
                <a:latin typeface="Montserrat" panose="02000505000000020004" pitchFamily="2" charset="0"/>
                <a:ea typeface="Calibri"/>
                <a:cs typeface="Calibri"/>
                <a:sym typeface="Calibri"/>
              </a:rPr>
              <a:t> information hub functionality</a:t>
            </a:r>
          </a:p>
          <a:p>
            <a:pPr marL="457200" marR="38100" lvl="0" indent="-317500" algn="just" rtl="0">
              <a:lnSpc>
                <a:spcPct val="128571"/>
              </a:lnSpc>
              <a:spcBef>
                <a:spcPts val="0"/>
              </a:spcBef>
              <a:spcAft>
                <a:spcPts val="0"/>
              </a:spcAft>
              <a:buClr>
                <a:srgbClr val="E8EAED"/>
              </a:buClr>
              <a:buSzPts val="1400"/>
              <a:buFont typeface="Calibri"/>
              <a:buAutoNum type="arabicPeriod"/>
            </a:pPr>
            <a:r>
              <a:rPr lang="en-US" dirty="0">
                <a:solidFill>
                  <a:schemeClr val="tx1"/>
                </a:solidFill>
                <a:highlight>
                  <a:srgbClr val="000000"/>
                </a:highlight>
                <a:latin typeface="Montserrat" panose="02000505000000020004" pitchFamily="2" charset="0"/>
                <a:ea typeface="Calibri"/>
                <a:cs typeface="Calibri"/>
                <a:sym typeface="Calibri"/>
              </a:rPr>
              <a:t>Create model for fraud risk on each token and metaverse; </a:t>
            </a:r>
          </a:p>
          <a:p>
            <a:pPr marL="457200" marR="38100" lvl="0" indent="-317500" algn="just" rtl="0">
              <a:lnSpc>
                <a:spcPct val="128571"/>
              </a:lnSpc>
              <a:spcBef>
                <a:spcPts val="0"/>
              </a:spcBef>
              <a:spcAft>
                <a:spcPts val="0"/>
              </a:spcAft>
              <a:buClr>
                <a:srgbClr val="E8EAED"/>
              </a:buClr>
              <a:buSzPts val="1400"/>
              <a:buFont typeface="Calibri"/>
              <a:buAutoNum type="arabicPeriod"/>
            </a:pPr>
            <a:r>
              <a:rPr lang="en-US" dirty="0">
                <a:solidFill>
                  <a:schemeClr val="tx1"/>
                </a:solidFill>
                <a:highlight>
                  <a:srgbClr val="000000"/>
                </a:highlight>
                <a:latin typeface="Montserrat" panose="02000505000000020004" pitchFamily="2" charset="0"/>
                <a:ea typeface="Calibri"/>
                <a:cs typeface="Calibri"/>
                <a:sym typeface="Calibri"/>
              </a:rPr>
              <a:t>Deploy on AWS</a:t>
            </a:r>
          </a:p>
          <a:p>
            <a:pPr marL="457200" marR="38100" lvl="0" indent="-317500" algn="just" rtl="0">
              <a:lnSpc>
                <a:spcPct val="128571"/>
              </a:lnSpc>
              <a:spcBef>
                <a:spcPts val="0"/>
              </a:spcBef>
              <a:spcAft>
                <a:spcPts val="0"/>
              </a:spcAft>
              <a:buClr>
                <a:srgbClr val="E8EAED"/>
              </a:buClr>
              <a:buSzPts val="1400"/>
              <a:buFont typeface="Calibri"/>
              <a:buAutoNum type="arabicPeriod"/>
            </a:pPr>
            <a:r>
              <a:rPr lang="en-US" dirty="0">
                <a:solidFill>
                  <a:schemeClr val="tx1"/>
                </a:solidFill>
                <a:highlight>
                  <a:srgbClr val="000000"/>
                </a:highlight>
                <a:latin typeface="Montserrat" panose="02000505000000020004" pitchFamily="2" charset="0"/>
                <a:ea typeface="Calibri"/>
                <a:cs typeface="Calibri"/>
                <a:sym typeface="Calibri"/>
              </a:rPr>
              <a:t>Add functionality for personal finance such as retirement planning</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659</TotalTime>
  <Words>1126</Words>
  <Application>Microsoft Office PowerPoint</Application>
  <PresentationFormat>On-screen Show (16:9)</PresentationFormat>
  <Paragraphs>104</Paragraphs>
  <Slides>10</Slides>
  <Notes>9</Notes>
  <HiddenSlides>0</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10</vt:i4>
      </vt:variant>
    </vt:vector>
  </HeadingPairs>
  <TitlesOfParts>
    <vt:vector size="22" baseType="lpstr">
      <vt:lpstr>Arial</vt:lpstr>
      <vt:lpstr>Calibri</vt:lpstr>
      <vt:lpstr>Fira Sans Extra Condensed</vt:lpstr>
      <vt:lpstr>Fira Sans Extra Condensed Medium</vt:lpstr>
      <vt:lpstr>Fira Sans Extra Condensed SemiBold</vt:lpstr>
      <vt:lpstr>Front Page Neue</vt:lpstr>
      <vt:lpstr>Montserrat</vt:lpstr>
      <vt:lpstr>Roboto</vt:lpstr>
      <vt:lpstr>Symbol</vt:lpstr>
      <vt:lpstr>Times New Roman</vt:lpstr>
      <vt:lpstr>Simple Light</vt:lpstr>
      <vt:lpstr>Simple Dark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Rahmad Gunawan</dc:creator>
  <cp:lastModifiedBy>Rahmad Gunawan</cp:lastModifiedBy>
  <cp:revision>37</cp:revision>
  <dcterms:modified xsi:type="dcterms:W3CDTF">2022-09-01T21:05:53Z</dcterms:modified>
</cp:coreProperties>
</file>